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97" r:id="rId3"/>
    <p:sldId id="260" r:id="rId4"/>
    <p:sldId id="261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1E2FF-0786-4CC3-A409-40519C4AC36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D965A-A941-4ED4-BD7D-E30417C5D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fld id="{0746A15F-0F66-4E82-8932-24D53A0F9038}" type="slidenum">
              <a:rPr lang="en-US" altLang="en-US" sz="1200">
                <a:latin typeface="Arial" charset="0"/>
              </a:rPr>
              <a:pPr algn="r"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1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6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4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4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9026-9509-4F4B-B281-8021D617809B}" type="datetimeFigureOut">
              <a:rPr lang="en-US" smtClean="0"/>
              <a:t>04/08/2022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402E3-D4FB-4686-BD44-3227226D2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45.wmf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2.wmf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2.bin"/><Relationship Id="rId3" Type="http://schemas.openxmlformats.org/officeDocument/2006/relationships/image" Target="../media/image56.wmf"/><Relationship Id="rId21" Type="http://schemas.openxmlformats.org/officeDocument/2006/relationships/image" Target="../media/image65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63.wmf"/><Relationship Id="rId2" Type="http://schemas.openxmlformats.org/officeDocument/2006/relationships/oleObject" Target="../embeddings/oleObject54.bin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64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68.wmf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75.bin"/><Relationship Id="rId3" Type="http://schemas.openxmlformats.org/officeDocument/2006/relationships/image" Target="../media/image69.wmf"/><Relationship Id="rId21" Type="http://schemas.openxmlformats.org/officeDocument/2006/relationships/image" Target="../media/image78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76.wmf"/><Relationship Id="rId2" Type="http://schemas.openxmlformats.org/officeDocument/2006/relationships/oleObject" Target="../embeddings/oleObject67.bin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image" Target="../media/image79.wmf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82.bin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83.wmf"/><Relationship Id="rId5" Type="http://schemas.openxmlformats.org/officeDocument/2006/relationships/image" Target="../media/image80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82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9.wmf"/><Relationship Id="rId18" Type="http://schemas.openxmlformats.org/officeDocument/2006/relationships/oleObject" Target="../embeddings/oleObject91.bin"/><Relationship Id="rId26" Type="http://schemas.openxmlformats.org/officeDocument/2006/relationships/oleObject" Target="../embeddings/oleObject95.bin"/><Relationship Id="rId3" Type="http://schemas.openxmlformats.org/officeDocument/2006/relationships/image" Target="../media/image84.wmf"/><Relationship Id="rId21" Type="http://schemas.openxmlformats.org/officeDocument/2006/relationships/image" Target="../media/image93.wmf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1.wmf"/><Relationship Id="rId25" Type="http://schemas.openxmlformats.org/officeDocument/2006/relationships/image" Target="../media/image95.wmf"/><Relationship Id="rId33" Type="http://schemas.openxmlformats.org/officeDocument/2006/relationships/image" Target="../media/image99.wmf"/><Relationship Id="rId2" Type="http://schemas.openxmlformats.org/officeDocument/2006/relationships/oleObject" Target="../embeddings/oleObject83.bin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2.bin"/><Relationship Id="rId29" Type="http://schemas.openxmlformats.org/officeDocument/2006/relationships/image" Target="../media/image9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8.wmf"/><Relationship Id="rId24" Type="http://schemas.openxmlformats.org/officeDocument/2006/relationships/oleObject" Target="../embeddings/oleObject94.bin"/><Relationship Id="rId32" Type="http://schemas.openxmlformats.org/officeDocument/2006/relationships/oleObject" Target="../embeddings/oleObject98.bin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23" Type="http://schemas.openxmlformats.org/officeDocument/2006/relationships/image" Target="../media/image94.wmf"/><Relationship Id="rId28" Type="http://schemas.openxmlformats.org/officeDocument/2006/relationships/oleObject" Target="../embeddings/oleObject96.bin"/><Relationship Id="rId10" Type="http://schemas.openxmlformats.org/officeDocument/2006/relationships/oleObject" Target="../embeddings/oleObject87.bin"/><Relationship Id="rId19" Type="http://schemas.openxmlformats.org/officeDocument/2006/relationships/image" Target="../media/image92.wmf"/><Relationship Id="rId31" Type="http://schemas.openxmlformats.org/officeDocument/2006/relationships/image" Target="../media/image98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89.bin"/><Relationship Id="rId22" Type="http://schemas.openxmlformats.org/officeDocument/2006/relationships/oleObject" Target="../embeddings/oleObject93.bin"/><Relationship Id="rId27" Type="http://schemas.openxmlformats.org/officeDocument/2006/relationships/image" Target="../media/image96.wmf"/><Relationship Id="rId30" Type="http://schemas.openxmlformats.org/officeDocument/2006/relationships/oleObject" Target="../embeddings/oleObject97.bin"/><Relationship Id="rId8" Type="http://schemas.openxmlformats.org/officeDocument/2006/relationships/oleObject" Target="../embeddings/oleObject8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13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04.bin"/><Relationship Id="rId2" Type="http://schemas.openxmlformats.org/officeDocument/2006/relationships/oleObject" Target="../embeddings/oleObject9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.gif"/><Relationship Id="rId10" Type="http://schemas.openxmlformats.org/officeDocument/2006/relationships/image" Target="../media/image5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7.wmf"/><Relationship Id="rId7" Type="http://schemas.openxmlformats.org/officeDocument/2006/relationships/oleObject" Target="../embeddings/oleObject11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8.bin"/><Relationship Id="rId2" Type="http://schemas.openxmlformats.org/officeDocument/2006/relationships/oleObject" Target="../embeddings/oleObject21.bin"/><Relationship Id="rId16" Type="http://schemas.openxmlformats.org/officeDocument/2006/relationships/image" Target="../media/image27.wmf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1.wmf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6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2.bin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CBC8D233-57A0-F327-D78B-5578C367F8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7" y="1214881"/>
            <a:ext cx="8710148" cy="415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A759834-0BD2-3641-C661-AC1EA4D48E01}"/>
              </a:ext>
            </a:extLst>
          </p:cNvPr>
          <p:cNvSpPr/>
          <p:nvPr/>
        </p:nvSpPr>
        <p:spPr>
          <a:xfrm>
            <a:off x="125876" y="5554711"/>
            <a:ext cx="8935573" cy="1214882"/>
          </a:xfrm>
          <a:prstGeom prst="rect">
            <a:avLst/>
          </a:prstGeom>
          <a:solidFill>
            <a:srgbClr val="9933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 TOÁN </a:t>
            </a:r>
          </a:p>
        </p:txBody>
      </p:sp>
    </p:spTree>
    <p:extLst>
      <p:ext uri="{BB962C8B-B14F-4D97-AF65-F5344CB8AC3E}">
        <p14:creationId xmlns:p14="http://schemas.microsoft.com/office/powerpoint/2010/main" val="120016868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2689225" y="31732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18471" y="2002492"/>
            <a:ext cx="91116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TH: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Viết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nguyên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dưới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dạng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rồi</a:t>
            </a:r>
            <a:r>
              <a:rPr lang="en-US" altLang="en-US" b="1" dirty="0">
                <a:latin typeface="Times New Roman" pitchFamily="18" charset="0"/>
              </a:rPr>
              <a:t> so </a:t>
            </a:r>
            <a:r>
              <a:rPr lang="en-US" altLang="en-US" b="1" dirty="0" err="1">
                <a:latin typeface="Times New Roman" pitchFamily="18" charset="0"/>
              </a:rPr>
              <a:t>sánh</a:t>
            </a:r>
            <a:r>
              <a:rPr lang="en-US" altLang="en-US" b="1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43575"/>
              </p:ext>
            </p:extLst>
          </p:nvPr>
        </p:nvGraphicFramePr>
        <p:xfrm>
          <a:off x="1655401" y="3537094"/>
          <a:ext cx="8001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393480" progId="Equation.DSMT4">
                  <p:embed/>
                </p:oleObj>
              </mc:Choice>
              <mc:Fallback>
                <p:oleObj name="Equation" r:id="rId2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401" y="3537094"/>
                        <a:ext cx="80010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106920" y="2525712"/>
            <a:ext cx="1897062" cy="827088"/>
            <a:chOff x="1513682" y="3394001"/>
            <a:chExt cx="1897062" cy="827088"/>
          </a:xfrm>
        </p:grpSpPr>
        <p:sp>
          <p:nvSpPr>
            <p:cNvPr id="97" name="Text Box 19"/>
            <p:cNvSpPr txBox="1">
              <a:spLocks noChangeArrowheads="1"/>
            </p:cNvSpPr>
            <p:nvPr/>
          </p:nvSpPr>
          <p:spPr bwMode="auto">
            <a:xfrm>
              <a:off x="1513682" y="3545608"/>
              <a:ext cx="1897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Times New Roman" pitchFamily="18" charset="0"/>
                </a:rPr>
                <a:t>a)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2</a:t>
              </a: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9283959"/>
                </p:ext>
              </p:extLst>
            </p:nvPr>
          </p:nvGraphicFramePr>
          <p:xfrm>
            <a:off x="2035175" y="3394001"/>
            <a:ext cx="427038" cy="827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03040" imgH="393480" progId="Equation.DSMT4">
                    <p:embed/>
                  </p:oleObj>
                </mc:Choice>
                <mc:Fallback>
                  <p:oleObj name="Equation" r:id="rId4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5175" y="3394001"/>
                          <a:ext cx="427038" cy="827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11545" y="1112038"/>
            <a:ext cx="9118600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so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267200" y="2536392"/>
            <a:ext cx="1897062" cy="827087"/>
            <a:chOff x="1513682" y="3415577"/>
            <a:chExt cx="1897062" cy="827087"/>
          </a:xfrm>
        </p:grpSpPr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1513682" y="3545608"/>
              <a:ext cx="18970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latin typeface="Times New Roman" pitchFamily="18" charset="0"/>
                </a:rPr>
                <a:t>b)  -3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6880868"/>
                </p:ext>
              </p:extLst>
            </p:nvPr>
          </p:nvGraphicFramePr>
          <p:xfrm>
            <a:off x="2858295" y="3415577"/>
            <a:ext cx="481012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28600" imgH="393480" progId="Equation.DSMT4">
                    <p:embed/>
                  </p:oleObj>
                </mc:Choice>
                <mc:Fallback>
                  <p:oleObj name="Equation" r:id="rId6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8295" y="3415577"/>
                          <a:ext cx="481012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Rectangle 170"/>
          <p:cNvSpPr>
            <a:spLocks noChangeArrowheads="1"/>
          </p:cNvSpPr>
          <p:nvPr/>
        </p:nvSpPr>
        <p:spPr bwMode="auto">
          <a:xfrm>
            <a:off x="53107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a) Ta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7" name="Rectangle 170"/>
          <p:cNvSpPr>
            <a:spLocks noChangeArrowheads="1"/>
          </p:cNvSpPr>
          <p:nvPr/>
        </p:nvSpPr>
        <p:spPr bwMode="auto">
          <a:xfrm>
            <a:off x="317931" y="4495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Vì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67466"/>
              </p:ext>
            </p:extLst>
          </p:nvPr>
        </p:nvGraphicFramePr>
        <p:xfrm>
          <a:off x="2463006" y="3537095"/>
          <a:ext cx="16271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006" y="3537095"/>
                        <a:ext cx="16271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18845"/>
              </p:ext>
            </p:extLst>
          </p:nvPr>
        </p:nvGraphicFramePr>
        <p:xfrm>
          <a:off x="1371600" y="4364182"/>
          <a:ext cx="11207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64182"/>
                        <a:ext cx="11207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70"/>
          <p:cNvSpPr>
            <a:spLocks noChangeArrowheads="1"/>
          </p:cNvSpPr>
          <p:nvPr/>
        </p:nvSpPr>
        <p:spPr bwMode="auto">
          <a:xfrm>
            <a:off x="317930" y="5403273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nên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05865"/>
              </p:ext>
            </p:extLst>
          </p:nvPr>
        </p:nvGraphicFramePr>
        <p:xfrm>
          <a:off x="1441881" y="5218329"/>
          <a:ext cx="9080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393480" progId="Equation.DSMT4">
                  <p:embed/>
                </p:oleObj>
              </mc:Choice>
              <mc:Fallback>
                <p:oleObj name="Equation" r:id="rId12" imgW="431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881" y="5218329"/>
                        <a:ext cx="90805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70"/>
          <p:cNvSpPr>
            <a:spLocks noChangeArrowheads="1"/>
          </p:cNvSpPr>
          <p:nvPr/>
        </p:nvSpPr>
        <p:spPr bwMode="auto">
          <a:xfrm>
            <a:off x="4572000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b) Ta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46796"/>
              </p:ext>
            </p:extLst>
          </p:nvPr>
        </p:nvGraphicFramePr>
        <p:xfrm>
          <a:off x="5997575" y="3444729"/>
          <a:ext cx="111918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3444729"/>
                        <a:ext cx="111918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952370"/>
              </p:ext>
            </p:extLst>
          </p:nvPr>
        </p:nvGraphicFramePr>
        <p:xfrm>
          <a:off x="6149975" y="4146694"/>
          <a:ext cx="12033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71320" imgH="393480" progId="Equation.DSMT4">
                  <p:embed/>
                </p:oleObj>
              </mc:Choice>
              <mc:Fallback>
                <p:oleObj name="Equation" r:id="rId16" imgW="571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9975" y="4146694"/>
                        <a:ext cx="12033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68642"/>
              </p:ext>
            </p:extLst>
          </p:nvPr>
        </p:nvGraphicFramePr>
        <p:xfrm>
          <a:off x="7059613" y="3429723"/>
          <a:ext cx="18923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01440" imgH="393480" progId="Equation.DSMT4">
                  <p:embed/>
                </p:oleObj>
              </mc:Choice>
              <mc:Fallback>
                <p:oleObj name="Equation" r:id="rId18" imgW="90144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9613" y="3429723"/>
                        <a:ext cx="18923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70"/>
          <p:cNvSpPr>
            <a:spLocks noChangeArrowheads="1"/>
          </p:cNvSpPr>
          <p:nvPr/>
        </p:nvSpPr>
        <p:spPr bwMode="auto">
          <a:xfrm>
            <a:off x="4724400" y="5167746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Vì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020281"/>
              </p:ext>
            </p:extLst>
          </p:nvPr>
        </p:nvGraphicFramePr>
        <p:xfrm>
          <a:off x="5951538" y="5033963"/>
          <a:ext cx="12033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571320" imgH="393480" progId="Equation.DSMT4">
                  <p:embed/>
                </p:oleObj>
              </mc:Choice>
              <mc:Fallback>
                <p:oleObj name="Equation" r:id="rId20" imgW="5713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5033963"/>
                        <a:ext cx="12033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70"/>
          <p:cNvSpPr>
            <a:spLocks noChangeArrowheads="1"/>
          </p:cNvSpPr>
          <p:nvPr/>
        </p:nvSpPr>
        <p:spPr bwMode="auto">
          <a:xfrm>
            <a:off x="4762930" y="60960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nên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288514"/>
              </p:ext>
            </p:extLst>
          </p:nvPr>
        </p:nvGraphicFramePr>
        <p:xfrm>
          <a:off x="5991225" y="5910263"/>
          <a:ext cx="112395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33160" imgH="393480" progId="Equation.DSMT4">
                  <p:embed/>
                </p:oleObj>
              </mc:Choice>
              <mc:Fallback>
                <p:oleObj name="Equation" r:id="rId22" imgW="5331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5910263"/>
                        <a:ext cx="112395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26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8" grpId="0"/>
      <p:bldP spid="40" grpId="0"/>
      <p:bldP spid="26" grpId="0"/>
      <p:bldP spid="27" grpId="0"/>
      <p:bldP spid="30" grpId="0"/>
      <p:bldP spid="32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297382" y="298680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32327" y="1139747"/>
            <a:ext cx="911167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TH: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Thực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hiện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quy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đồng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mẫu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ba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sau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rồi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sắp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xếp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đó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theo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thứ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tự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tăng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dần</a:t>
            </a:r>
            <a:r>
              <a:rPr lang="en-US" altLang="en-US" b="1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317591"/>
              </p:ext>
            </p:extLst>
          </p:nvPr>
        </p:nvGraphicFramePr>
        <p:xfrm>
          <a:off x="3297382" y="2057400"/>
          <a:ext cx="1702593" cy="909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560" imgH="393480" progId="Equation.DSMT4">
                  <p:embed/>
                </p:oleObj>
              </mc:Choice>
              <mc:Fallback>
                <p:oleObj name="Equation" r:id="rId2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382" y="2057400"/>
                        <a:ext cx="1702593" cy="909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26" name="Rectangle 170"/>
          <p:cNvSpPr>
            <a:spLocks noChangeArrowheads="1"/>
          </p:cNvSpPr>
          <p:nvPr/>
        </p:nvSpPr>
        <p:spPr bwMode="auto">
          <a:xfrm>
            <a:off x="53107" y="3630467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latin typeface="Times New Roman" pitchFamily="18" charset="0"/>
              </a:rPr>
              <a:t>Ta </a:t>
            </a:r>
            <a:r>
              <a:rPr lang="en-US" altLang="en-US" sz="2800" b="1" dirty="0" err="1">
                <a:latin typeface="Times New Roman" pitchFamily="18" charset="0"/>
              </a:rPr>
              <a:t>có</a:t>
            </a:r>
            <a:r>
              <a:rPr lang="en-US" altLang="en-US" sz="28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7" name="Rectangle 170"/>
          <p:cNvSpPr>
            <a:spLocks noChangeArrowheads="1"/>
          </p:cNvSpPr>
          <p:nvPr/>
        </p:nvSpPr>
        <p:spPr bwMode="auto">
          <a:xfrm>
            <a:off x="5486400" y="3457862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Vì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30" name="Rectangle 170"/>
          <p:cNvSpPr>
            <a:spLocks noChangeArrowheads="1"/>
          </p:cNvSpPr>
          <p:nvPr/>
        </p:nvSpPr>
        <p:spPr bwMode="auto">
          <a:xfrm>
            <a:off x="5486400" y="4876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 err="1">
                <a:latin typeface="Times New Roman" pitchFamily="18" charset="0"/>
              </a:rPr>
              <a:t>nên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139450"/>
              </p:ext>
            </p:extLst>
          </p:nvPr>
        </p:nvGraphicFramePr>
        <p:xfrm>
          <a:off x="1366763" y="3404248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393480" progId="Equation.DSMT4">
                  <p:embed/>
                </p:oleObj>
              </mc:Choice>
              <mc:Fallback>
                <p:oleObj name="Equation" r:id="rId4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763" y="3404248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68487"/>
              </p:ext>
            </p:extLst>
          </p:nvPr>
        </p:nvGraphicFramePr>
        <p:xfrm>
          <a:off x="1366763" y="4267200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763" y="4267200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189351"/>
              </p:ext>
            </p:extLst>
          </p:nvPr>
        </p:nvGraphicFramePr>
        <p:xfrm>
          <a:off x="551151" y="5248708"/>
          <a:ext cx="52863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393480" progId="Equation.DSMT4">
                  <p:embed/>
                </p:oleObj>
              </mc:Choice>
              <mc:Fallback>
                <p:oleObj name="Equation" r:id="rId8" imgW="22860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51" y="5248708"/>
                        <a:ext cx="52863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941482"/>
              </p:ext>
            </p:extLst>
          </p:nvPr>
        </p:nvGraphicFramePr>
        <p:xfrm>
          <a:off x="1065212" y="5262562"/>
          <a:ext cx="79375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2" y="5262562"/>
                        <a:ext cx="79375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173185"/>
              </p:ext>
            </p:extLst>
          </p:nvPr>
        </p:nvGraphicFramePr>
        <p:xfrm>
          <a:off x="1825769" y="3468542"/>
          <a:ext cx="2260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77760" imgH="393480" progId="Equation.DSMT4">
                  <p:embed/>
                </p:oleObj>
              </mc:Choice>
              <mc:Fallback>
                <p:oleObj name="Equation" r:id="rId12" imgW="9777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769" y="3468542"/>
                        <a:ext cx="2260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423099"/>
              </p:ext>
            </p:extLst>
          </p:nvPr>
        </p:nvGraphicFramePr>
        <p:xfrm>
          <a:off x="1855931" y="4267200"/>
          <a:ext cx="223043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65160" imgH="393480" progId="Equation.DSMT4">
                  <p:embed/>
                </p:oleObj>
              </mc:Choice>
              <mc:Fallback>
                <p:oleObj name="Equation" r:id="rId14" imgW="965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931" y="4267200"/>
                        <a:ext cx="2230438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979995"/>
              </p:ext>
            </p:extLst>
          </p:nvPr>
        </p:nvGraphicFramePr>
        <p:xfrm>
          <a:off x="1827212" y="5262563"/>
          <a:ext cx="2439988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54080" imgH="393480" progId="Equation.DSMT4">
                  <p:embed/>
                </p:oleObj>
              </mc:Choice>
              <mc:Fallback>
                <p:oleObj name="Equation" r:id="rId16" imgW="10540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2" y="5262563"/>
                        <a:ext cx="2439988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63445"/>
              </p:ext>
            </p:extLst>
          </p:nvPr>
        </p:nvGraphicFramePr>
        <p:xfrm>
          <a:off x="6096000" y="3915062"/>
          <a:ext cx="25876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17440" imgH="393480" progId="Equation.DSMT4">
                  <p:embed/>
                </p:oleObj>
              </mc:Choice>
              <mc:Fallback>
                <p:oleObj name="Equation" r:id="rId18" imgW="11174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15062"/>
                        <a:ext cx="25876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010486"/>
              </p:ext>
            </p:extLst>
          </p:nvPr>
        </p:nvGraphicFramePr>
        <p:xfrm>
          <a:off x="6300788" y="5486400"/>
          <a:ext cx="2055812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88840" imgH="393480" progId="Equation.DSMT4">
                  <p:embed/>
                </p:oleObj>
              </mc:Choice>
              <mc:Fallback>
                <p:oleObj name="Equation" r:id="rId20" imgW="888840" imgH="393480" progId="Equation.DSMT4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5486400"/>
                        <a:ext cx="2055812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44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8" grpId="0"/>
      <p:bldP spid="26" grpId="0"/>
      <p:bldP spid="2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27" y="1139747"/>
            <a:ext cx="9111673" cy="2436891"/>
            <a:chOff x="32327" y="1139747"/>
            <a:chExt cx="9111673" cy="2436891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32327" y="1139747"/>
              <a:ext cx="9111673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B050"/>
                  </a:solidFill>
                  <a:latin typeface="Times New Roman" pitchFamily="18" charset="0"/>
                </a:rPr>
                <a:t>Chú</a:t>
              </a:r>
              <a:r>
                <a:rPr lang="en-US" altLang="en-US" b="1" dirty="0">
                  <a:solidFill>
                    <a:srgbClr val="00B050"/>
                  </a:solidFill>
                  <a:latin typeface="Times New Roman" pitchFamily="18" charset="0"/>
                </a:rPr>
                <a:t> ý: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Khi</a:t>
              </a:r>
              <a:r>
                <a:rPr lang="en-US" altLang="en-US" b="1" dirty="0">
                  <a:latin typeface="Times New Roman" pitchFamily="18" charset="0"/>
                </a:rPr>
                <a:t> so </a:t>
              </a:r>
              <a:r>
                <a:rPr lang="en-US" altLang="en-US" b="1" dirty="0" err="1">
                  <a:latin typeface="Times New Roman" pitchFamily="18" charset="0"/>
                </a:rPr>
                <a:t>sánh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phân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số</a:t>
              </a:r>
              <a:r>
                <a:rPr lang="en-US" altLang="en-US" b="1" dirty="0">
                  <a:latin typeface="Times New Roman" pitchFamily="18" charset="0"/>
                </a:rPr>
                <a:t> ta </a:t>
              </a:r>
              <a:r>
                <a:rPr lang="en-US" altLang="en-US" b="1" dirty="0" err="1">
                  <a:latin typeface="Times New Roman" pitchFamily="18" charset="0"/>
                </a:rPr>
                <a:t>có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thể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áp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dụng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tính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chất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bắc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cầu</a:t>
              </a:r>
              <a:r>
                <a:rPr lang="en-US" altLang="en-US" b="1" dirty="0">
                  <a:latin typeface="Times New Roman" pitchFamily="18" charset="0"/>
                </a:rPr>
                <a:t>. </a:t>
              </a:r>
              <a:r>
                <a:rPr lang="en-US" altLang="en-US" b="1" dirty="0" err="1">
                  <a:latin typeface="Times New Roman" pitchFamily="18" charset="0"/>
                </a:rPr>
                <a:t>Nghĩa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là</a:t>
              </a:r>
              <a:r>
                <a:rPr lang="en-US" altLang="en-US" b="1" dirty="0">
                  <a:latin typeface="Times New Roman" pitchFamily="18" charset="0"/>
                </a:rPr>
                <a:t>: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>
                  <a:latin typeface="Times New Roman" pitchFamily="18" charset="0"/>
                </a:rPr>
                <a:t>Nếu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có</a:t>
              </a:r>
              <a:r>
                <a:rPr lang="en-US" altLang="en-US" b="1" dirty="0">
                  <a:latin typeface="Times New Roman" pitchFamily="18" charset="0"/>
                </a:rPr>
                <a:t>     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            </a:t>
              </a:r>
              <a:r>
                <a:rPr lang="en-US" altLang="en-US" b="1" dirty="0" err="1">
                  <a:latin typeface="Times New Roman" pitchFamily="18" charset="0"/>
                </a:rPr>
                <a:t>thì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có</a:t>
              </a:r>
              <a:endParaRPr lang="en-US" altLang="en-US" b="1" dirty="0">
                <a:latin typeface="Times New Roman" pitchFamily="18" charset="0"/>
              </a:endParaRP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2124236"/>
                </p:ext>
              </p:extLst>
            </p:nvPr>
          </p:nvGraphicFramePr>
          <p:xfrm>
            <a:off x="1219200" y="2590800"/>
            <a:ext cx="968375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19040" imgH="393480" progId="Equation.DSMT4">
                    <p:embed/>
                  </p:oleObj>
                </mc:Choice>
                <mc:Fallback>
                  <p:oleObj name="Equation" r:id="rId2" imgW="419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2590800"/>
                          <a:ext cx="968375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553194"/>
                </p:ext>
              </p:extLst>
            </p:nvPr>
          </p:nvGraphicFramePr>
          <p:xfrm>
            <a:off x="2562225" y="2590800"/>
            <a:ext cx="1027113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444240" imgH="393480" progId="Equation.DSMT4">
                    <p:embed/>
                  </p:oleObj>
                </mc:Choice>
                <mc:Fallback>
                  <p:oleObj name="Equation" r:id="rId4" imgW="444240" imgH="393480" progId="Equation.DSMT4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225" y="2590800"/>
                          <a:ext cx="1027113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7897208"/>
                </p:ext>
              </p:extLst>
            </p:nvPr>
          </p:nvGraphicFramePr>
          <p:xfrm>
            <a:off x="4814888" y="2667000"/>
            <a:ext cx="996950" cy="909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31640" imgH="393480" progId="Equation.DSMT4">
                    <p:embed/>
                  </p:oleObj>
                </mc:Choice>
                <mc:Fallback>
                  <p:oleObj name="Equation" r:id="rId6" imgW="43164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4888" y="2667000"/>
                          <a:ext cx="996950" cy="909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555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327" y="914400"/>
            <a:ext cx="9111673" cy="1679653"/>
            <a:chOff x="32327" y="1139747"/>
            <a:chExt cx="9111673" cy="1679653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32327" y="1139747"/>
              <a:ext cx="9111673" cy="160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B050"/>
                  </a:solidFill>
                  <a:latin typeface="Times New Roman" pitchFamily="18" charset="0"/>
                </a:rPr>
                <a:t>TH 4:</a:t>
              </a:r>
              <a:r>
                <a:rPr lang="en-US" altLang="en-US" b="1" dirty="0">
                  <a:latin typeface="Times New Roman" pitchFamily="18" charset="0"/>
                </a:rPr>
                <a:t> So </a:t>
              </a:r>
              <a:r>
                <a:rPr lang="en-US" altLang="en-US" b="1" dirty="0" err="1">
                  <a:latin typeface="Times New Roman" pitchFamily="18" charset="0"/>
                </a:rPr>
                <a:t>sánh</a:t>
              </a:r>
              <a:r>
                <a:rPr lang="en-US" altLang="en-US" b="1" dirty="0">
                  <a:latin typeface="Times New Roman" pitchFamily="18" charset="0"/>
                </a:rPr>
                <a:t>:</a:t>
              </a:r>
            </a:p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>
                  <a:latin typeface="Times New Roman" pitchFamily="18" charset="0"/>
                </a:rPr>
                <a:t>a)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0                     b) 0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                   c) 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01" name="Object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481550"/>
                </p:ext>
              </p:extLst>
            </p:nvPr>
          </p:nvGraphicFramePr>
          <p:xfrm>
            <a:off x="439547" y="1994028"/>
            <a:ext cx="557594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91960" imgH="393480" progId="Equation.DSMT4">
                    <p:embed/>
                  </p:oleObj>
                </mc:Choice>
                <mc:Fallback>
                  <p:oleObj name="Equation" r:id="rId2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47" y="1994028"/>
                          <a:ext cx="557594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5693879"/>
                </p:ext>
              </p:extLst>
            </p:nvPr>
          </p:nvGraphicFramePr>
          <p:xfrm>
            <a:off x="4634036" y="2067633"/>
            <a:ext cx="436890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28600" imgH="393480" progId="Equation.DSMT4">
                    <p:embed/>
                  </p:oleObj>
                </mc:Choice>
                <mc:Fallback>
                  <p:oleObj name="Equation" r:id="rId4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4036" y="2067633"/>
                          <a:ext cx="436890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192684"/>
                </p:ext>
              </p:extLst>
            </p:nvPr>
          </p:nvGraphicFramePr>
          <p:xfrm>
            <a:off x="6705600" y="2016127"/>
            <a:ext cx="557594" cy="75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91960" imgH="393480" progId="Equation.DSMT4">
                    <p:embed/>
                  </p:oleObj>
                </mc:Choice>
                <mc:Fallback>
                  <p:oleObj name="Equation" r:id="rId6" imgW="2919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2016127"/>
                          <a:ext cx="557594" cy="75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6969797"/>
                </p:ext>
              </p:extLst>
            </p:nvPr>
          </p:nvGraphicFramePr>
          <p:xfrm>
            <a:off x="7696200" y="2057400"/>
            <a:ext cx="436563" cy="752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393480" progId="Equation.DSMT4">
                    <p:embed/>
                  </p:oleObj>
                </mc:Choice>
                <mc:Fallback>
                  <p:oleObj name="Equation" r:id="rId8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2057400"/>
                          <a:ext cx="436563" cy="752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581400" y="2514838"/>
            <a:ext cx="12203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545" y="2786687"/>
            <a:ext cx="3429000" cy="827723"/>
            <a:chOff x="152400" y="3200548"/>
            <a:chExt cx="3429000" cy="827723"/>
          </a:xfrm>
        </p:grpSpPr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152400" y="3352800"/>
              <a:ext cx="34290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a)              (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-21 &lt; 0) </a:t>
              </a: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7949808"/>
                </p:ext>
              </p:extLst>
            </p:nvPr>
          </p:nvGraphicFramePr>
          <p:xfrm>
            <a:off x="661194" y="3200548"/>
            <a:ext cx="1091406" cy="8277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520560" imgH="393480" progId="Equation.DSMT4">
                    <p:embed/>
                  </p:oleObj>
                </mc:Choice>
                <mc:Fallback>
                  <p:oleObj name="Equation" r:id="rId10" imgW="520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194" y="3200548"/>
                          <a:ext cx="1091406" cy="8277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3799398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430639"/>
              </p:ext>
            </p:extLst>
          </p:nvPr>
        </p:nvGraphicFramePr>
        <p:xfrm>
          <a:off x="1447800" y="3684770"/>
          <a:ext cx="9239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82400" imgH="393480" progId="Equation.DSMT4">
                  <p:embed/>
                </p:oleObj>
              </mc:Choice>
              <mc:Fallback>
                <p:oleObj name="Equation" r:id="rId12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84770"/>
                        <a:ext cx="9239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449945" y="3799398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284583"/>
              </p:ext>
            </p:extLst>
          </p:nvPr>
        </p:nvGraphicFramePr>
        <p:xfrm>
          <a:off x="3290888" y="3771900"/>
          <a:ext cx="8747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57200" imgH="393480" progId="Equation.DSMT4">
                  <p:embed/>
                </p:oleObj>
              </mc:Choice>
              <mc:Fallback>
                <p:oleObj name="Equation" r:id="rId14" imgW="4572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771900"/>
                        <a:ext cx="8747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60036" y="46482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c)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555623"/>
              </p:ext>
            </p:extLst>
          </p:nvPr>
        </p:nvGraphicFramePr>
        <p:xfrm>
          <a:off x="1524000" y="4495948"/>
          <a:ext cx="1091406" cy="827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20560" imgH="393480" progId="Equation.DSMT4">
                  <p:embed/>
                </p:oleObj>
              </mc:Choice>
              <mc:Fallback>
                <p:oleObj name="Equation" r:id="rId16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948"/>
                        <a:ext cx="1091406" cy="827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67263"/>
              </p:ext>
            </p:extLst>
          </p:nvPr>
        </p:nvGraphicFramePr>
        <p:xfrm>
          <a:off x="3304309" y="4533572"/>
          <a:ext cx="8747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57200" imgH="393480" progId="Equation.DSMT4">
                  <p:embed/>
                </p:oleObj>
              </mc:Choice>
              <mc:Fallback>
                <p:oleObj name="Equation" r:id="rId18" imgW="457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09" y="4533572"/>
                        <a:ext cx="8747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2625436" y="46482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735445" y="5638800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214142"/>
              </p:ext>
            </p:extLst>
          </p:nvPr>
        </p:nvGraphicFramePr>
        <p:xfrm>
          <a:off x="1531938" y="5511800"/>
          <a:ext cx="130333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22080" imgH="393480" progId="Equation.DSMT4">
                  <p:embed/>
                </p:oleObj>
              </mc:Choice>
              <mc:Fallback>
                <p:oleObj name="Equation" r:id="rId20" imgW="6220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5511800"/>
                        <a:ext cx="130333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954480" y="5624945"/>
            <a:ext cx="17156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700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9" grpId="0"/>
      <p:bldP spid="22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32327" y="1132344"/>
            <a:ext cx="911167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B050"/>
                </a:solidFill>
                <a:latin typeface="Times New Roman" pitchFamily="18" charset="0"/>
              </a:rPr>
              <a:t>Nhận</a:t>
            </a: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B050"/>
                </a:solidFill>
                <a:latin typeface="Times New Roman" pitchFamily="18" charset="0"/>
              </a:rPr>
              <a:t>xét</a:t>
            </a: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altLang="en-US" b="1" dirty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nhỏ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0 </a:t>
            </a:r>
            <a:r>
              <a:rPr lang="en-US" altLang="en-US" b="1" dirty="0" err="1">
                <a:latin typeface="Times New Roman" pitchFamily="18" charset="0"/>
              </a:rPr>
              <a:t>gọi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âm</a:t>
            </a:r>
            <a:r>
              <a:rPr lang="en-US" altLang="en-US" b="1" dirty="0">
                <a:latin typeface="Times New Roman" pitchFamily="18" charset="0"/>
              </a:rPr>
              <a:t>.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lớn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0 </a:t>
            </a:r>
            <a:r>
              <a:rPr lang="en-US" altLang="en-US" b="1" dirty="0" err="1">
                <a:latin typeface="Times New Roman" pitchFamily="18" charset="0"/>
              </a:rPr>
              <a:t>gọi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dương</a:t>
            </a:r>
            <a:r>
              <a:rPr lang="en-US" altLang="en-US" b="1" dirty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itchFamily="18" charset="0"/>
              </a:rPr>
              <a:t> Theo </a:t>
            </a:r>
            <a:r>
              <a:rPr lang="en-US" altLang="en-US" b="1" dirty="0" err="1">
                <a:latin typeface="Times New Roman" pitchFamily="18" charset="0"/>
              </a:rPr>
              <a:t>tính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chất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bắc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cầu</a:t>
            </a:r>
            <a:r>
              <a:rPr lang="en-US" altLang="en-US" b="1" dirty="0">
                <a:latin typeface="Times New Roman" pitchFamily="18" charset="0"/>
              </a:rPr>
              <a:t>,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âm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nhỏ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dương</a:t>
            </a:r>
            <a:r>
              <a:rPr lang="en-US" altLang="en-US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5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3855" y="609600"/>
            <a:ext cx="9111673" cy="1953868"/>
            <a:chOff x="-13855" y="838200"/>
            <a:chExt cx="9111673" cy="1953868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-13855" y="838200"/>
              <a:ext cx="9111673" cy="1953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B050"/>
                  </a:solidFill>
                  <a:latin typeface="Times New Roman" pitchFamily="18" charset="0"/>
                </a:rPr>
                <a:t>Bài</a:t>
              </a:r>
              <a:r>
                <a:rPr lang="en-US" altLang="en-US" b="1" dirty="0">
                  <a:solidFill>
                    <a:srgbClr val="00B050"/>
                  </a:solidFill>
                  <a:latin typeface="Times New Roman" pitchFamily="18" charset="0"/>
                </a:rPr>
                <a:t> 1: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Bạn</a:t>
              </a:r>
              <a:r>
                <a:rPr lang="en-US" altLang="en-US" b="1" dirty="0">
                  <a:latin typeface="Times New Roman" pitchFamily="18" charset="0"/>
                </a:rPr>
                <a:t> Nam </a:t>
              </a:r>
              <a:r>
                <a:rPr lang="en-US" altLang="en-US" b="1" dirty="0" err="1">
                  <a:latin typeface="Times New Roman" pitchFamily="18" charset="0"/>
                </a:rPr>
                <a:t>rất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thích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ăn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sô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cô</a:t>
              </a:r>
              <a:r>
                <a:rPr lang="en-US" altLang="en-US" b="1" dirty="0">
                  <a:latin typeface="Times New Roman" pitchFamily="18" charset="0"/>
                </a:rPr>
                <a:t> la. </a:t>
              </a:r>
              <a:r>
                <a:rPr lang="en-US" altLang="en-US" b="1" dirty="0" err="1">
                  <a:latin typeface="Times New Roman" pitchFamily="18" charset="0"/>
                </a:rPr>
                <a:t>Mẹ</a:t>
              </a:r>
              <a:r>
                <a:rPr lang="en-US" altLang="en-US" b="1" dirty="0">
                  <a:latin typeface="Times New Roman" pitchFamily="18" charset="0"/>
                </a:rPr>
                <a:t> Nam </a:t>
              </a:r>
              <a:r>
                <a:rPr lang="en-US" altLang="en-US" b="1" dirty="0" err="1">
                  <a:latin typeface="Times New Roman" pitchFamily="18" charset="0"/>
                </a:rPr>
                <a:t>có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một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thanh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sô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cô</a:t>
              </a:r>
              <a:r>
                <a:rPr lang="en-US" altLang="en-US" b="1" dirty="0">
                  <a:latin typeface="Times New Roman" pitchFamily="18" charset="0"/>
                </a:rPr>
                <a:t> la, </a:t>
              </a:r>
              <a:r>
                <a:rPr lang="en-US" altLang="en-US" b="1" dirty="0" err="1">
                  <a:latin typeface="Times New Roman" pitchFamily="18" charset="0"/>
                </a:rPr>
                <a:t>mẹ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cho</a:t>
              </a:r>
              <a:r>
                <a:rPr lang="en-US" altLang="en-US" b="1" dirty="0">
                  <a:latin typeface="Times New Roman" pitchFamily="18" charset="0"/>
                </a:rPr>
                <a:t> Nam </a:t>
              </a:r>
              <a:r>
                <a:rPr lang="en-US" altLang="en-US" b="1" dirty="0" err="1">
                  <a:latin typeface="Times New Roman" pitchFamily="18" charset="0"/>
                </a:rPr>
                <a:t>chọn</a:t>
              </a:r>
              <a:r>
                <a:rPr lang="en-US" altLang="en-US" b="1" dirty="0">
                  <a:latin typeface="Times New Roman" pitchFamily="18" charset="0"/>
                </a:rPr>
                <a:t>        </a:t>
              </a:r>
              <a:r>
                <a:rPr lang="en-US" altLang="en-US" b="1" dirty="0" err="1">
                  <a:latin typeface="Times New Roman" pitchFamily="18" charset="0"/>
                </a:rPr>
                <a:t>hoặc</a:t>
              </a:r>
              <a:r>
                <a:rPr lang="en-US" altLang="en-US" b="1" dirty="0">
                  <a:latin typeface="Times New Roman" pitchFamily="18" charset="0"/>
                </a:rPr>
                <a:t>     </a:t>
              </a:r>
              <a:r>
                <a:rPr lang="en-US" altLang="en-US" b="1" dirty="0" err="1">
                  <a:latin typeface="Times New Roman" pitchFamily="18" charset="0"/>
                </a:rPr>
                <a:t>thanh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sô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cô</a:t>
              </a:r>
              <a:r>
                <a:rPr lang="en-US" altLang="en-US" b="1" dirty="0">
                  <a:latin typeface="Times New Roman" pitchFamily="18" charset="0"/>
                </a:rPr>
                <a:t> la </a:t>
              </a:r>
              <a:r>
                <a:rPr lang="en-US" altLang="en-US" b="1" dirty="0" err="1">
                  <a:latin typeface="Times New Roman" pitchFamily="18" charset="0"/>
                </a:rPr>
                <a:t>đó</a:t>
              </a:r>
              <a:r>
                <a:rPr lang="en-US" altLang="en-US" b="1" dirty="0">
                  <a:latin typeface="Times New Roman" pitchFamily="18" charset="0"/>
                </a:rPr>
                <a:t>. Theo </a:t>
              </a:r>
              <a:r>
                <a:rPr lang="en-US" altLang="en-US" b="1" dirty="0" err="1">
                  <a:latin typeface="Times New Roman" pitchFamily="18" charset="0"/>
                </a:rPr>
                <a:t>em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bạn</a:t>
              </a:r>
              <a:r>
                <a:rPr lang="en-US" altLang="en-US" b="1" dirty="0">
                  <a:latin typeface="Times New Roman" pitchFamily="18" charset="0"/>
                </a:rPr>
                <a:t> Nam </a:t>
              </a:r>
              <a:r>
                <a:rPr lang="en-US" altLang="en-US" b="1" dirty="0" err="1">
                  <a:latin typeface="Times New Roman" pitchFamily="18" charset="0"/>
                </a:rPr>
                <a:t>nên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chọn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phần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nào</a:t>
              </a:r>
              <a:r>
                <a:rPr lang="en-US" altLang="en-US" b="1" dirty="0">
                  <a:latin typeface="Times New Roman" pitchFamily="18" charset="0"/>
                </a:rPr>
                <a:t>?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6003573"/>
                </p:ext>
              </p:extLst>
            </p:nvPr>
          </p:nvGraphicFramePr>
          <p:xfrm>
            <a:off x="5257800" y="1331550"/>
            <a:ext cx="359350" cy="9283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2280" imgH="393480" progId="Equation.DSMT4">
                    <p:embed/>
                  </p:oleObj>
                </mc:Choice>
                <mc:Fallback>
                  <p:oleObj name="Equation" r:id="rId2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5257800" y="1331550"/>
                          <a:ext cx="359350" cy="9283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0858032"/>
                </p:ext>
              </p:extLst>
            </p:nvPr>
          </p:nvGraphicFramePr>
          <p:xfrm>
            <a:off x="6553200" y="1345043"/>
            <a:ext cx="358775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280" imgH="393480" progId="Equation.DSMT4">
                    <p:embed/>
                  </p:oleObj>
                </mc:Choice>
                <mc:Fallback>
                  <p:oleObj name="Equation" r:id="rId4" imgW="15228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3200" y="1345043"/>
                          <a:ext cx="358775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246581" y="279206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0836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58767"/>
              </p:ext>
            </p:extLst>
          </p:nvPr>
        </p:nvGraphicFramePr>
        <p:xfrm>
          <a:off x="1452706" y="3105627"/>
          <a:ext cx="17938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393480" progId="Equation.DSMT4">
                  <p:embed/>
                </p:oleObj>
              </mc:Choice>
              <mc:Fallback>
                <p:oleObj name="Equation" r:id="rId6" imgW="7617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706" y="3105627"/>
                        <a:ext cx="17938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53541"/>
              </p:ext>
            </p:extLst>
          </p:nvPr>
        </p:nvGraphicFramePr>
        <p:xfrm>
          <a:off x="1487342" y="4038600"/>
          <a:ext cx="17938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393480" progId="Equation.DSMT4">
                  <p:embed/>
                </p:oleObj>
              </mc:Choice>
              <mc:Fallback>
                <p:oleObj name="Equation" r:id="rId8" imgW="7617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342" y="4038600"/>
                        <a:ext cx="17938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8820"/>
              </p:ext>
            </p:extLst>
          </p:nvPr>
        </p:nvGraphicFramePr>
        <p:xfrm>
          <a:off x="1371600" y="5029200"/>
          <a:ext cx="137636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83920" imgH="393480" progId="Equation.DSMT4">
                  <p:embed/>
                </p:oleObj>
              </mc:Choice>
              <mc:Fallback>
                <p:oleObj name="Equation" r:id="rId10" imgW="5839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37636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87926" y="5817066"/>
            <a:ext cx="7079674" cy="928687"/>
            <a:chOff x="387926" y="5817066"/>
            <a:chExt cx="7079674" cy="928687"/>
          </a:xfrm>
        </p:grpSpPr>
        <p:sp>
          <p:nvSpPr>
            <p:cNvPr id="12" name="TextBox 11"/>
            <p:cNvSpPr txBox="1"/>
            <p:nvPr/>
          </p:nvSpPr>
          <p:spPr>
            <a:xfrm>
              <a:off x="387926" y="6019800"/>
              <a:ext cx="70796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Vậy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Nam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hơn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567385"/>
                </p:ext>
              </p:extLst>
            </p:nvPr>
          </p:nvGraphicFramePr>
          <p:xfrm>
            <a:off x="4183206" y="5817066"/>
            <a:ext cx="358775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52280" imgH="393480" progId="Equation.DSMT4">
                    <p:embed/>
                  </p:oleObj>
                </mc:Choice>
                <mc:Fallback>
                  <p:oleObj name="Equation" r:id="rId12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3206" y="5817066"/>
                          <a:ext cx="358775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850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92236" y="2248443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4637" y="252103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218548"/>
              </p:ext>
            </p:extLst>
          </p:nvPr>
        </p:nvGraphicFramePr>
        <p:xfrm>
          <a:off x="0" y="3044252"/>
          <a:ext cx="26003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04840" imgH="393480" progId="Equation.DSMT4">
                  <p:embed/>
                </p:oleObj>
              </mc:Choice>
              <mc:Fallback>
                <p:oleObj name="Equation" r:id="rId2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4252"/>
                        <a:ext cx="26003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906319"/>
              </p:ext>
            </p:extLst>
          </p:nvPr>
        </p:nvGraphicFramePr>
        <p:xfrm>
          <a:off x="-13855" y="3886200"/>
          <a:ext cx="17367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560" imgH="393480" progId="Equation.DSMT4">
                  <p:embed/>
                </p:oleObj>
              </mc:Choice>
              <mc:Fallback>
                <p:oleObj name="Equation" r:id="rId4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855" y="3886200"/>
                        <a:ext cx="17367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31218"/>
              </p:ext>
            </p:extLst>
          </p:nvPr>
        </p:nvGraphicFramePr>
        <p:xfrm>
          <a:off x="685800" y="4800600"/>
          <a:ext cx="1317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393480" progId="Equation.DSMT4">
                  <p:embed/>
                </p:oleObj>
              </mc:Choice>
              <mc:Fallback>
                <p:oleObj name="Equation" r:id="rId6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00600"/>
                        <a:ext cx="1317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-13855" y="609600"/>
            <a:ext cx="9111673" cy="1563439"/>
            <a:chOff x="-13855" y="609600"/>
            <a:chExt cx="9111673" cy="1563439"/>
          </a:xfrm>
        </p:grpSpPr>
        <p:sp>
          <p:nvSpPr>
            <p:cNvPr id="98" name="Text Box 19"/>
            <p:cNvSpPr txBox="1">
              <a:spLocks noChangeArrowheads="1"/>
            </p:cNvSpPr>
            <p:nvPr/>
          </p:nvSpPr>
          <p:spPr bwMode="auto">
            <a:xfrm>
              <a:off x="-13855" y="609600"/>
              <a:ext cx="911167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b="1" dirty="0" err="1">
                  <a:solidFill>
                    <a:srgbClr val="00B050"/>
                  </a:solidFill>
                  <a:latin typeface="Times New Roman" pitchFamily="18" charset="0"/>
                </a:rPr>
                <a:t>Bài</a:t>
              </a:r>
              <a:r>
                <a:rPr lang="en-US" altLang="en-US" b="1" dirty="0">
                  <a:solidFill>
                    <a:srgbClr val="00B050"/>
                  </a:solidFill>
                  <a:latin typeface="Times New Roman" pitchFamily="18" charset="0"/>
                </a:rPr>
                <a:t> 2:</a:t>
              </a:r>
              <a:r>
                <a:rPr lang="en-US" altLang="en-US" b="1" dirty="0">
                  <a:latin typeface="Times New Roman" pitchFamily="18" charset="0"/>
                </a:rPr>
                <a:t> So </a:t>
              </a:r>
              <a:r>
                <a:rPr lang="en-US" altLang="en-US" b="1" dirty="0" err="1">
                  <a:latin typeface="Times New Roman" pitchFamily="18" charset="0"/>
                </a:rPr>
                <a:t>sánh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hai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phân</a:t>
              </a:r>
              <a:r>
                <a:rPr lang="en-US" altLang="en-US" b="1" dirty="0">
                  <a:latin typeface="Times New Roman" pitchFamily="18" charset="0"/>
                </a:rPr>
                <a:t> </a:t>
              </a:r>
              <a:r>
                <a:rPr lang="en-US" altLang="en-US" b="1" dirty="0" err="1">
                  <a:latin typeface="Times New Roman" pitchFamily="18" charset="0"/>
                </a:rPr>
                <a:t>số</a:t>
              </a:r>
              <a:r>
                <a:rPr lang="en-US" altLang="en-US" b="1" dirty="0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52400" y="1170364"/>
              <a:ext cx="2057400" cy="928687"/>
              <a:chOff x="152400" y="1170364"/>
              <a:chExt cx="2057400" cy="928687"/>
            </a:xfrm>
          </p:grpSpPr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7248619"/>
                  </p:ext>
                </p:extLst>
              </p:nvPr>
            </p:nvGraphicFramePr>
            <p:xfrm>
              <a:off x="609600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28600" imgH="393480" progId="Equation.DSMT4">
                      <p:embed/>
                    </p:oleObj>
                  </mc:Choice>
                  <mc:Fallback>
                    <p:oleObj name="Equation" r:id="rId8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609600" y="1170364"/>
                            <a:ext cx="538163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295359"/>
                  </p:ext>
                </p:extLst>
              </p:nvPr>
            </p:nvGraphicFramePr>
            <p:xfrm>
              <a:off x="1407318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228600" imgH="393480" progId="Equation.DSMT4">
                      <p:embed/>
                    </p:oleObj>
                  </mc:Choice>
                  <mc:Fallback>
                    <p:oleObj name="Equation" r:id="rId10" imgW="2286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07318" y="1170364"/>
                            <a:ext cx="538163" cy="928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Box 14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a)     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667000" y="1244020"/>
              <a:ext cx="2057400" cy="929019"/>
              <a:chOff x="152400" y="1170032"/>
              <a:chExt cx="2057400" cy="929019"/>
            </a:xfrm>
          </p:grpSpPr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26108640"/>
                  </p:ext>
                </p:extLst>
              </p:nvPr>
            </p:nvGraphicFramePr>
            <p:xfrm>
              <a:off x="609600" y="1170364"/>
              <a:ext cx="538163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228600" imgH="393480" progId="Equation.DSMT4">
                      <p:embed/>
                    </p:oleObj>
                  </mc:Choice>
                  <mc:Fallback>
                    <p:oleObj name="Equation" r:id="rId12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609600" y="1170364"/>
                            <a:ext cx="538163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8287564"/>
                  </p:ext>
                </p:extLst>
              </p:nvPr>
            </p:nvGraphicFramePr>
            <p:xfrm>
              <a:off x="1317625" y="1170032"/>
              <a:ext cx="717550" cy="9286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304560" imgH="393480" progId="Equation.DSMT4">
                      <p:embed/>
                    </p:oleObj>
                  </mc:Choice>
                  <mc:Fallback>
                    <p:oleObj name="Equation" r:id="rId14" imgW="30456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17625" y="1170032"/>
                            <a:ext cx="717550" cy="9286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TextBox 19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b)     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791200" y="1170364"/>
              <a:ext cx="2819400" cy="928687"/>
              <a:chOff x="152400" y="1169822"/>
              <a:chExt cx="2819400" cy="928687"/>
            </a:xfrm>
          </p:grpSpPr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04430548"/>
                  </p:ext>
                </p:extLst>
              </p:nvPr>
            </p:nvGraphicFramePr>
            <p:xfrm>
              <a:off x="476250" y="1169822"/>
              <a:ext cx="1047750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444240" imgH="393480" progId="Equation.DSMT4">
                      <p:embed/>
                    </p:oleObj>
                  </mc:Choice>
                  <mc:Fallback>
                    <p:oleObj name="Equation" r:id="rId16" imgW="44424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7"/>
                          <a:stretch>
                            <a:fillRect/>
                          </a:stretch>
                        </p:blipFill>
                        <p:spPr>
                          <a:xfrm>
                            <a:off x="476250" y="1169822"/>
                            <a:ext cx="1047750" cy="9286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4006249"/>
                  </p:ext>
                </p:extLst>
              </p:nvPr>
            </p:nvGraphicFramePr>
            <p:xfrm>
              <a:off x="1895475" y="1169822"/>
              <a:ext cx="1076325" cy="9286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8" imgW="457200" imgH="393480" progId="Equation.DSMT4">
                      <p:embed/>
                    </p:oleObj>
                  </mc:Choice>
                  <mc:Fallback>
                    <p:oleObj name="Equation" r:id="rId18" imgW="4572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95475" y="1169822"/>
                            <a:ext cx="1076325" cy="9286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TextBox 23"/>
              <p:cNvSpPr txBox="1"/>
              <p:nvPr/>
            </p:nvSpPr>
            <p:spPr>
              <a:xfrm>
                <a:off x="152400" y="1373098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c)         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-110838" y="4889028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1745" y="2632364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70260"/>
              </p:ext>
            </p:extLst>
          </p:nvPr>
        </p:nvGraphicFramePr>
        <p:xfrm>
          <a:off x="2951667" y="3155584"/>
          <a:ext cx="277653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80800" imgH="393480" progId="Equation.DSMT4">
                  <p:embed/>
                </p:oleObj>
              </mc:Choice>
              <mc:Fallback>
                <p:oleObj name="Equation" r:id="rId20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951667" y="3155584"/>
                        <a:ext cx="2776537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566302"/>
              </p:ext>
            </p:extLst>
          </p:nvPr>
        </p:nvGraphicFramePr>
        <p:xfrm>
          <a:off x="2935288" y="4038600"/>
          <a:ext cx="1674812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11000" imgH="393480" progId="Equation.DSMT4">
                  <p:embed/>
                </p:oleObj>
              </mc:Choice>
              <mc:Fallback>
                <p:oleObj name="Equation" r:id="rId22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4038600"/>
                        <a:ext cx="1674812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986114"/>
              </p:ext>
            </p:extLst>
          </p:nvPr>
        </p:nvGraphicFramePr>
        <p:xfrm>
          <a:off x="2936875" y="5090341"/>
          <a:ext cx="16732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11000" imgH="393480" progId="Equation.DSMT4">
                  <p:embed/>
                </p:oleObj>
              </mc:Choice>
              <mc:Fallback>
                <p:oleObj name="Equation" r:id="rId24" imgW="711000" imgH="3934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090341"/>
                        <a:ext cx="16732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621881"/>
              </p:ext>
            </p:extLst>
          </p:nvPr>
        </p:nvGraphicFramePr>
        <p:xfrm>
          <a:off x="3459162" y="5893266"/>
          <a:ext cx="14938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34680" imgH="393480" progId="Equation.DSMT4">
                  <p:embed/>
                </p:oleObj>
              </mc:Choice>
              <mc:Fallback>
                <p:oleObj name="Equation" r:id="rId26" imgW="63468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162" y="5893266"/>
                        <a:ext cx="1493838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019800" y="2667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411360"/>
              </p:ext>
            </p:extLst>
          </p:nvPr>
        </p:nvGraphicFramePr>
        <p:xfrm>
          <a:off x="6553200" y="3169438"/>
          <a:ext cx="2393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015920" imgH="393480" progId="Equation.DSMT4">
                  <p:embed/>
                </p:oleObj>
              </mc:Choice>
              <mc:Fallback>
                <p:oleObj name="Equation" r:id="rId28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553200" y="3169438"/>
                        <a:ext cx="2393950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926895"/>
              </p:ext>
            </p:extLst>
          </p:nvPr>
        </p:nvGraphicFramePr>
        <p:xfrm>
          <a:off x="6634163" y="4424363"/>
          <a:ext cx="24241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28520" imgH="393480" progId="Equation.DSMT4">
                  <p:embed/>
                </p:oleObj>
              </mc:Choice>
              <mc:Fallback>
                <p:oleObj name="Equation" r:id="rId30" imgW="10285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163" y="4424363"/>
                        <a:ext cx="242411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725881" y="6096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05500" y="5476641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22307"/>
              </p:ext>
            </p:extLst>
          </p:nvPr>
        </p:nvGraphicFramePr>
        <p:xfrm>
          <a:off x="6724650" y="5273907"/>
          <a:ext cx="23939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015920" imgH="393480" progId="Equation.DSMT4">
                  <p:embed/>
                </p:oleObj>
              </mc:Choice>
              <mc:Fallback>
                <p:oleObj name="Equation" r:id="rId32" imgW="10159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5273907"/>
                        <a:ext cx="23939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Connector 37"/>
          <p:cNvCxnSpPr/>
          <p:nvPr/>
        </p:nvCxnSpPr>
        <p:spPr>
          <a:xfrm>
            <a:off x="2667000" y="2893974"/>
            <a:ext cx="0" cy="358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91200" y="2928610"/>
            <a:ext cx="0" cy="3583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5" grpId="0"/>
      <p:bldP spid="26" grpId="0"/>
      <p:bldP spid="32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676400" y="13133"/>
            <a:ext cx="64008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TẬP – VẬN DỤNG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4281" y="199459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-13855" y="609600"/>
            <a:ext cx="911167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00B050"/>
                </a:solidFill>
                <a:latin typeface="Times New Roman" pitchFamily="18" charset="0"/>
              </a:rPr>
              <a:t> 3: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Tổ</a:t>
            </a:r>
            <a:r>
              <a:rPr lang="en-US" altLang="en-US" b="1" dirty="0">
                <a:latin typeface="Times New Roman" pitchFamily="18" charset="0"/>
              </a:rPr>
              <a:t> 1 </a:t>
            </a:r>
            <a:r>
              <a:rPr lang="en-US" altLang="en-US" b="1" dirty="0" err="1">
                <a:latin typeface="Times New Roman" pitchFamily="18" charset="0"/>
              </a:rPr>
              <a:t>gồm</a:t>
            </a:r>
            <a:r>
              <a:rPr lang="en-US" altLang="en-US" b="1" dirty="0">
                <a:latin typeface="Times New Roman" pitchFamily="18" charset="0"/>
              </a:rPr>
              <a:t> 8 </a:t>
            </a:r>
            <a:r>
              <a:rPr lang="en-US" altLang="en-US" b="1" dirty="0" err="1">
                <a:latin typeface="Times New Roman" pitchFamily="18" charset="0"/>
              </a:rPr>
              <a:t>bạn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tổng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chiều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cao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 115 dm. </a:t>
            </a:r>
            <a:r>
              <a:rPr lang="en-US" altLang="en-US" b="1" dirty="0" err="1">
                <a:latin typeface="Times New Roman" pitchFamily="18" charset="0"/>
              </a:rPr>
              <a:t>Tổ</a:t>
            </a:r>
            <a:r>
              <a:rPr lang="en-US" altLang="en-US" b="1" dirty="0">
                <a:latin typeface="Times New Roman" pitchFamily="18" charset="0"/>
              </a:rPr>
              <a:t> 2 </a:t>
            </a:r>
            <a:r>
              <a:rPr lang="en-US" altLang="en-US" b="1" dirty="0" err="1">
                <a:latin typeface="Times New Roman" pitchFamily="18" charset="0"/>
              </a:rPr>
              <a:t>gồm</a:t>
            </a:r>
            <a:r>
              <a:rPr lang="en-US" altLang="en-US" b="1" dirty="0">
                <a:latin typeface="Times New Roman" pitchFamily="18" charset="0"/>
              </a:rPr>
              <a:t> 10 </a:t>
            </a:r>
            <a:r>
              <a:rPr lang="en-US" altLang="en-US" b="1" dirty="0" err="1">
                <a:latin typeface="Times New Roman" pitchFamily="18" charset="0"/>
              </a:rPr>
              <a:t>bạn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có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tổng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chiều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cao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là</a:t>
            </a:r>
            <a:r>
              <a:rPr lang="en-US" altLang="en-US" b="1" dirty="0">
                <a:latin typeface="Times New Roman" pitchFamily="18" charset="0"/>
              </a:rPr>
              <a:t> 138dm. </a:t>
            </a:r>
            <a:r>
              <a:rPr lang="en-US" altLang="en-US" b="1" dirty="0" err="1">
                <a:latin typeface="Times New Roman" pitchFamily="18" charset="0"/>
              </a:rPr>
              <a:t>Hỏi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chiều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cao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trung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bình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của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bạn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tổ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nào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lớn</a:t>
            </a:r>
            <a:r>
              <a:rPr lang="en-US" altLang="en-US" b="1" dirty="0">
                <a:latin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</a:rPr>
              <a:t>hơn</a:t>
            </a:r>
            <a:r>
              <a:rPr lang="en-US" altLang="en-US" b="1" dirty="0">
                <a:latin typeface="Times New Roman" pitchFamily="18" charset="0"/>
              </a:rPr>
              <a:t>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893790"/>
              </p:ext>
            </p:extLst>
          </p:nvPr>
        </p:nvGraphicFramePr>
        <p:xfrm>
          <a:off x="1378527" y="4724400"/>
          <a:ext cx="16446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393480" progId="Equation.DSMT4">
                  <p:embed/>
                </p:oleObj>
              </mc:Choice>
              <mc:Fallback>
                <p:oleObj name="Equation" r:id="rId2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27" y="4724400"/>
                        <a:ext cx="16446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83571" y="2133600"/>
            <a:ext cx="8716820" cy="928688"/>
            <a:chOff x="183571" y="2311368"/>
            <a:chExt cx="8716820" cy="928688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331171"/>
                </p:ext>
              </p:extLst>
            </p:nvPr>
          </p:nvGraphicFramePr>
          <p:xfrm>
            <a:off x="6858000" y="2311368"/>
            <a:ext cx="657225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79360" imgH="393480" progId="Equation.DSMT4">
                    <p:embed/>
                  </p:oleObj>
                </mc:Choice>
                <mc:Fallback>
                  <p:oleObj name="Equation" r:id="rId4" imgW="2793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58000" y="2311368"/>
                          <a:ext cx="657225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83571" y="2514102"/>
              <a:ext cx="8716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:        (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83571" y="3776990"/>
            <a:ext cx="118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4636" y="2957512"/>
            <a:ext cx="8716820" cy="928688"/>
            <a:chOff x="183571" y="2311368"/>
            <a:chExt cx="8716820" cy="928688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713516"/>
                </p:ext>
              </p:extLst>
            </p:nvPr>
          </p:nvGraphicFramePr>
          <p:xfrm>
            <a:off x="6858000" y="2311368"/>
            <a:ext cx="657225" cy="928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360" imgH="393480" progId="Equation.DSMT4">
                    <p:embed/>
                  </p:oleObj>
                </mc:Choice>
                <mc:Fallback>
                  <p:oleObj name="Equation" r:id="rId6" imgW="2793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858000" y="2311368"/>
                          <a:ext cx="657225" cy="928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/>
            <p:cNvSpPr txBox="1"/>
            <p:nvPr/>
          </p:nvSpPr>
          <p:spPr>
            <a:xfrm>
              <a:off x="183571" y="2514102"/>
              <a:ext cx="8716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tổ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:        (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dm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422173"/>
              </p:ext>
            </p:extLst>
          </p:nvPr>
        </p:nvGraphicFramePr>
        <p:xfrm>
          <a:off x="1312863" y="3683000"/>
          <a:ext cx="2897187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393480" progId="Equation.DSMT4">
                  <p:embed/>
                </p:oleObj>
              </mc:Choice>
              <mc:Fallback>
                <p:oleObj name="Equation" r:id="rId8" imgW="1231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12863" y="3683000"/>
                        <a:ext cx="2897187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758245"/>
              </p:ext>
            </p:extLst>
          </p:nvPr>
        </p:nvGraphicFramePr>
        <p:xfrm>
          <a:off x="4393046" y="3718102"/>
          <a:ext cx="27781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0800" imgH="393480" progId="Equation.DSMT4">
                  <p:embed/>
                </p:oleObj>
              </mc:Choice>
              <mc:Fallback>
                <p:oleObj name="Equation" r:id="rId10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93046" y="3718102"/>
                        <a:ext cx="2778125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83571" y="5824210"/>
            <a:ext cx="8886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716787"/>
              </p:ext>
            </p:extLst>
          </p:nvPr>
        </p:nvGraphicFramePr>
        <p:xfrm>
          <a:off x="3052763" y="4786313"/>
          <a:ext cx="20034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4786313"/>
                        <a:ext cx="20034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946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8" grpId="0"/>
      <p:bldP spid="37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D:\DU LIEU QUAN TRONG -HUEBOM\CA VIDEO NEN PPT\AAIA_wDGAAAAAQAAAAAAAAy7AAAAJDZkMzFkNmY1LTk5ZWItNDUzMS05YmI0LTA0NjQ2ZWQ3Mzk0N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3" y="376851"/>
            <a:ext cx="8150225" cy="594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-159327" y="376851"/>
            <a:ext cx="868362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1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 BÀI HỌC NÀY, CÁC EM CẦN:</a:t>
            </a:r>
            <a:endParaRPr 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 descr="SDK TOÁN 6 TẬP 2 CHÂN TRỜI SÁNG TẠO - Tài Liệu Toán Miễn Phí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1390650"/>
            <a:ext cx="601287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just" eaLnBrk="1" hangingPunct="1">
              <a:spcBef>
                <a:spcPct val="1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55574" y="2362200"/>
            <a:ext cx="7935479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 algn="just" eaLnBrk="1" hangingPunct="1">
              <a:spcBef>
                <a:spcPct val="1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196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6" name="Text Box 54"/>
          <p:cNvSpPr txBox="1">
            <a:spLocks noChangeArrowheads="1"/>
          </p:cNvSpPr>
          <p:nvPr/>
        </p:nvSpPr>
        <p:spPr bwMode="auto">
          <a:xfrm>
            <a:off x="434974" y="760413"/>
            <a:ext cx="51874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7172" name="Group 19"/>
          <p:cNvGrpSpPr>
            <a:grpSpLocks/>
          </p:cNvGrpSpPr>
          <p:nvPr/>
        </p:nvGrpSpPr>
        <p:grpSpPr bwMode="auto">
          <a:xfrm>
            <a:off x="355600" y="1517650"/>
            <a:ext cx="2165350" cy="1158875"/>
            <a:chOff x="192" y="1824"/>
            <a:chExt cx="1577" cy="677"/>
          </a:xfrm>
        </p:grpSpPr>
        <p:grpSp>
          <p:nvGrpSpPr>
            <p:cNvPr id="5166" name="Group 54"/>
            <p:cNvGrpSpPr>
              <a:grpSpLocks/>
            </p:cNvGrpSpPr>
            <p:nvPr/>
          </p:nvGrpSpPr>
          <p:grpSpPr bwMode="auto">
            <a:xfrm>
              <a:off x="1440" y="1824"/>
              <a:ext cx="329" cy="677"/>
              <a:chOff x="2736" y="1023"/>
              <a:chExt cx="672" cy="1574"/>
            </a:xfrm>
          </p:grpSpPr>
          <p:graphicFrame>
            <p:nvGraphicFramePr>
              <p:cNvPr id="5172" name="Object 55"/>
              <p:cNvGraphicFramePr>
                <a:graphicFrameLocks noChangeAspect="1"/>
              </p:cNvGraphicFramePr>
              <p:nvPr/>
            </p:nvGraphicFramePr>
            <p:xfrm>
              <a:off x="2818" y="1023"/>
              <a:ext cx="49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3" imgW="126835" imgH="405872" progId="Equation.3">
                      <p:embed/>
                    </p:oleObj>
                  </mc:Choice>
                  <mc:Fallback>
                    <p:oleObj name="Equation" r:id="rId3" imgW="126835" imgH="405872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18" y="1023"/>
                            <a:ext cx="49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73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67" name="Group 54"/>
            <p:cNvGrpSpPr>
              <a:grpSpLocks/>
            </p:cNvGrpSpPr>
            <p:nvPr/>
          </p:nvGrpSpPr>
          <p:grpSpPr bwMode="auto">
            <a:xfrm>
              <a:off x="624" y="1824"/>
              <a:ext cx="329" cy="677"/>
              <a:chOff x="2736" y="1023"/>
              <a:chExt cx="672" cy="1574"/>
            </a:xfrm>
          </p:grpSpPr>
          <p:graphicFrame>
            <p:nvGraphicFramePr>
              <p:cNvPr id="5170" name="Object 55"/>
              <p:cNvGraphicFramePr>
                <a:graphicFrameLocks noChangeAspect="1"/>
              </p:cNvGraphicFramePr>
              <p:nvPr/>
            </p:nvGraphicFramePr>
            <p:xfrm>
              <a:off x="2842" y="1023"/>
              <a:ext cx="445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114201" imgH="406048" progId="Equation.3">
                      <p:embed/>
                    </p:oleObj>
                  </mc:Choice>
                  <mc:Fallback>
                    <p:oleObj name="Equation" r:id="rId5" imgW="114201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42" y="1023"/>
                            <a:ext cx="445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71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68" name="Rectangle 17"/>
            <p:cNvSpPr>
              <a:spLocks noChangeArrowheads="1"/>
            </p:cNvSpPr>
            <p:nvPr/>
          </p:nvSpPr>
          <p:spPr bwMode="auto">
            <a:xfrm>
              <a:off x="960" y="186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  <p:sp>
          <p:nvSpPr>
            <p:cNvPr id="5169" name="Rectangle 18"/>
            <p:cNvSpPr>
              <a:spLocks noChangeArrowheads="1"/>
            </p:cNvSpPr>
            <p:nvPr/>
          </p:nvSpPr>
          <p:spPr bwMode="auto">
            <a:xfrm>
              <a:off x="192" y="187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1346200" y="2676525"/>
            <a:ext cx="76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Vì 3 &lt; 4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50813" y="3592513"/>
            <a:ext cx="2370137" cy="1150937"/>
            <a:chOff x="151112" y="3451224"/>
            <a:chExt cx="2714986" cy="1292225"/>
          </a:xfrm>
        </p:grpSpPr>
        <p:grpSp>
          <p:nvGrpSpPr>
            <p:cNvPr id="5157" name="Group 19"/>
            <p:cNvGrpSpPr>
              <a:grpSpLocks/>
            </p:cNvGrpSpPr>
            <p:nvPr/>
          </p:nvGrpSpPr>
          <p:grpSpPr bwMode="auto">
            <a:xfrm>
              <a:off x="1048411" y="3451224"/>
              <a:ext cx="1817687" cy="1292225"/>
              <a:chOff x="624" y="1824"/>
              <a:chExt cx="1145" cy="677"/>
            </a:xfrm>
          </p:grpSpPr>
          <p:grpSp>
            <p:nvGrpSpPr>
              <p:cNvPr id="5159" name="Group 54"/>
              <p:cNvGrpSpPr>
                <a:grpSpLocks/>
              </p:cNvGrpSpPr>
              <p:nvPr/>
            </p:nvGrpSpPr>
            <p:grpSpPr bwMode="auto">
              <a:xfrm>
                <a:off x="1440" y="1824"/>
                <a:ext cx="329" cy="677"/>
                <a:chOff x="2736" y="1023"/>
                <a:chExt cx="672" cy="1574"/>
              </a:xfrm>
            </p:grpSpPr>
            <p:graphicFrame>
              <p:nvGraphicFramePr>
                <p:cNvPr id="5164" name="Object 55"/>
                <p:cNvGraphicFramePr>
                  <a:graphicFrameLocks noChangeAspect="1"/>
                </p:cNvGraphicFramePr>
                <p:nvPr/>
              </p:nvGraphicFramePr>
              <p:xfrm>
                <a:off x="2818" y="1023"/>
                <a:ext cx="496" cy="15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126835" imgH="405872" progId="Equation.3">
                        <p:embed/>
                      </p:oleObj>
                    </mc:Choice>
                    <mc:Fallback>
                      <p:oleObj name="Equation" r:id="rId7" imgW="126835" imgH="405872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18" y="1023"/>
                              <a:ext cx="496" cy="15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165" name="Line 56"/>
                <p:cNvSpPr>
                  <a:spLocks noChangeShapeType="1"/>
                </p:cNvSpPr>
                <p:nvPr/>
              </p:nvSpPr>
              <p:spPr bwMode="auto">
                <a:xfrm>
                  <a:off x="2736" y="1776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60" name="Group 54"/>
              <p:cNvGrpSpPr>
                <a:grpSpLocks/>
              </p:cNvGrpSpPr>
              <p:nvPr/>
            </p:nvGrpSpPr>
            <p:grpSpPr bwMode="auto">
              <a:xfrm>
                <a:off x="624" y="1824"/>
                <a:ext cx="329" cy="677"/>
                <a:chOff x="2736" y="1023"/>
                <a:chExt cx="672" cy="1574"/>
              </a:xfrm>
            </p:grpSpPr>
            <p:graphicFrame>
              <p:nvGraphicFramePr>
                <p:cNvPr id="5162" name="Object 55"/>
                <p:cNvGraphicFramePr>
                  <a:graphicFrameLocks noChangeAspect="1"/>
                </p:cNvGraphicFramePr>
                <p:nvPr/>
              </p:nvGraphicFramePr>
              <p:xfrm>
                <a:off x="2842" y="1023"/>
                <a:ext cx="445" cy="15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114201" imgH="406048" progId="Equation.3">
                        <p:embed/>
                      </p:oleObj>
                    </mc:Choice>
                    <mc:Fallback>
                      <p:oleObj name="Equation" r:id="rId8" imgW="114201" imgH="406048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42" y="1023"/>
                              <a:ext cx="445" cy="15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5163" name="Line 56"/>
                <p:cNvSpPr>
                  <a:spLocks noChangeShapeType="1"/>
                </p:cNvSpPr>
                <p:nvPr/>
              </p:nvSpPr>
              <p:spPr bwMode="auto">
                <a:xfrm>
                  <a:off x="2736" y="1776"/>
                  <a:ext cx="67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61" name="Rectangle 17"/>
              <p:cNvSpPr>
                <a:spLocks noChangeArrowheads="1"/>
              </p:cNvSpPr>
              <p:nvPr/>
            </p:nvSpPr>
            <p:spPr bwMode="auto">
              <a:xfrm>
                <a:off x="960" y="1862"/>
                <a:ext cx="480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US" altLang="en-US" sz="2800">
                    <a:latin typeface="Times New Roman" pitchFamily="18" charset="0"/>
                    <a:cs typeface="Times New Roman" pitchFamily="18" charset="0"/>
                  </a:rPr>
                  <a:t>&lt;</a:t>
                </a:r>
              </a:p>
            </p:txBody>
          </p:sp>
        </p:grpSp>
        <p:sp>
          <p:nvSpPr>
            <p:cNvPr id="5158" name="Rectangle 17"/>
            <p:cNvSpPr>
              <a:spLocks noChangeArrowheads="1"/>
            </p:cNvSpPr>
            <p:nvPr/>
          </p:nvSpPr>
          <p:spPr bwMode="auto">
            <a:xfrm>
              <a:off x="151112" y="3489121"/>
              <a:ext cx="762000" cy="91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</a:rPr>
                <a:t>nên</a:t>
              </a:r>
            </a:p>
          </p:txBody>
        </p:sp>
      </p:grp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6054725" y="2587625"/>
            <a:ext cx="76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Vì 11 &gt; -10</a:t>
            </a:r>
          </a:p>
        </p:txBody>
      </p:sp>
      <p:grpSp>
        <p:nvGrpSpPr>
          <p:cNvPr id="5145" name="Group 1"/>
          <p:cNvGrpSpPr>
            <a:grpSpLocks/>
          </p:cNvGrpSpPr>
          <p:nvPr/>
        </p:nvGrpSpPr>
        <p:grpSpPr bwMode="auto">
          <a:xfrm>
            <a:off x="171595" y="966276"/>
            <a:ext cx="8743805" cy="5080864"/>
            <a:chOff x="662324" y="1088914"/>
            <a:chExt cx="8743617" cy="5082376"/>
          </a:xfrm>
        </p:grpSpPr>
        <p:sp>
          <p:nvSpPr>
            <p:cNvPr id="5146" name="Text Box 54"/>
            <p:cNvSpPr txBox="1">
              <a:spLocks noChangeArrowheads="1"/>
            </p:cNvSpPr>
            <p:nvPr/>
          </p:nvSpPr>
          <p:spPr bwMode="auto">
            <a:xfrm>
              <a:off x="662324" y="5093751"/>
              <a:ext cx="8743617" cy="107753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3200" b="1" dirty="0">
                  <a:latin typeface="Times New Roman" pitchFamily="18" charset="0"/>
                  <a:cs typeface="Times New Roman" pitchFamily="18" charset="0"/>
                </a:rPr>
                <a:t>Vậy s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o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giống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3200" b="1" dirty="0" err="1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altLang="en-US" sz="3200" b="1" dirty="0">
                  <a:latin typeface="Times New Roman" pitchFamily="18" charset="0"/>
                  <a:cs typeface="Times New Roman" pitchFamily="18" charset="0"/>
                </a:rPr>
                <a:t>?       </a:t>
              </a:r>
            </a:p>
          </p:txBody>
        </p:sp>
        <p:sp>
          <p:nvSpPr>
            <p:cNvPr id="5154" name="Line 56"/>
            <p:cNvSpPr>
              <a:spLocks noChangeShapeType="1"/>
            </p:cNvSpPr>
            <p:nvPr/>
          </p:nvSpPr>
          <p:spPr bwMode="auto">
            <a:xfrm>
              <a:off x="5040583" y="1088914"/>
              <a:ext cx="52463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5260975" y="1160463"/>
            <a:ext cx="1825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076825" y="1741488"/>
            <a:ext cx="2371725" cy="950912"/>
            <a:chOff x="5076612" y="1742272"/>
            <a:chExt cx="2371528" cy="949925"/>
          </a:xfrm>
        </p:grpSpPr>
        <p:grpSp>
          <p:nvGrpSpPr>
            <p:cNvPr id="5138" name="Group 54"/>
            <p:cNvGrpSpPr>
              <a:grpSpLocks/>
            </p:cNvGrpSpPr>
            <p:nvPr/>
          </p:nvGrpSpPr>
          <p:grpSpPr bwMode="auto">
            <a:xfrm>
              <a:off x="5659381" y="1842628"/>
              <a:ext cx="423919" cy="849569"/>
              <a:chOff x="2736" y="1023"/>
              <a:chExt cx="672" cy="1574"/>
            </a:xfrm>
          </p:grpSpPr>
          <p:graphicFrame>
            <p:nvGraphicFramePr>
              <p:cNvPr id="5142" name="Object 55"/>
              <p:cNvGraphicFramePr>
                <a:graphicFrameLocks noChangeAspect="1"/>
              </p:cNvGraphicFramePr>
              <p:nvPr/>
            </p:nvGraphicFramePr>
            <p:xfrm>
              <a:off x="2744" y="1023"/>
              <a:ext cx="64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164957" imgH="406048" progId="Equation.3">
                      <p:embed/>
                    </p:oleObj>
                  </mc:Choice>
                  <mc:Fallback>
                    <p:oleObj name="Equation" r:id="rId9" imgW="164957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1023"/>
                            <a:ext cx="64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43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Rectangle 27"/>
            <p:cNvSpPr>
              <a:spLocks noChangeArrowheads="1"/>
            </p:cNvSpPr>
            <p:nvPr/>
          </p:nvSpPr>
          <p:spPr bwMode="auto">
            <a:xfrm>
              <a:off x="6112645" y="1742272"/>
              <a:ext cx="647521" cy="710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và</a:t>
              </a:r>
            </a:p>
          </p:txBody>
        </p:sp>
        <p:sp>
          <p:nvSpPr>
            <p:cNvPr id="5140" name="Rectangle 28"/>
            <p:cNvSpPr>
              <a:spLocks noChangeArrowheads="1"/>
            </p:cNvSpPr>
            <p:nvPr/>
          </p:nvSpPr>
          <p:spPr bwMode="auto">
            <a:xfrm>
              <a:off x="5076612" y="1761507"/>
              <a:ext cx="647521" cy="7102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p:graphicFrame>
          <p:nvGraphicFramePr>
            <p:cNvPr id="5141" name="Object 1"/>
            <p:cNvGraphicFramePr>
              <a:graphicFrameLocks noChangeAspect="1"/>
            </p:cNvGraphicFramePr>
            <p:nvPr/>
          </p:nvGraphicFramePr>
          <p:xfrm>
            <a:off x="6782638" y="1766515"/>
            <a:ext cx="665502" cy="859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04536" imgH="393359" progId="Equation.DSMT4">
                    <p:embed/>
                  </p:oleObj>
                </mc:Choice>
                <mc:Fallback>
                  <p:oleObj name="Equation" r:id="rId11" imgW="304536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2638" y="1766515"/>
                          <a:ext cx="665502" cy="8596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46650" y="3575050"/>
            <a:ext cx="2400300" cy="1009650"/>
            <a:chOff x="4946650" y="3575061"/>
            <a:chExt cx="2400612" cy="1009639"/>
          </a:xfrm>
        </p:grpSpPr>
        <p:sp>
          <p:nvSpPr>
            <p:cNvPr id="5132" name="Rectangle 17"/>
            <p:cNvSpPr>
              <a:spLocks noChangeArrowheads="1"/>
            </p:cNvSpPr>
            <p:nvPr/>
          </p:nvSpPr>
          <p:spPr bwMode="auto">
            <a:xfrm>
              <a:off x="4946650" y="3575061"/>
              <a:ext cx="708299" cy="8440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nên</a:t>
              </a:r>
            </a:p>
          </p:txBody>
        </p:sp>
        <p:grpSp>
          <p:nvGrpSpPr>
            <p:cNvPr id="5133" name="Group 54"/>
            <p:cNvGrpSpPr>
              <a:grpSpLocks/>
            </p:cNvGrpSpPr>
            <p:nvPr/>
          </p:nvGrpSpPr>
          <p:grpSpPr bwMode="auto">
            <a:xfrm>
              <a:off x="5764875" y="3625445"/>
              <a:ext cx="495810" cy="959255"/>
              <a:chOff x="2736" y="1023"/>
              <a:chExt cx="672" cy="1574"/>
            </a:xfrm>
          </p:grpSpPr>
          <p:graphicFrame>
            <p:nvGraphicFramePr>
              <p:cNvPr id="5136" name="Object 55"/>
              <p:cNvGraphicFramePr>
                <a:graphicFrameLocks noChangeAspect="1"/>
              </p:cNvGraphicFramePr>
              <p:nvPr/>
            </p:nvGraphicFramePr>
            <p:xfrm>
              <a:off x="2744" y="1023"/>
              <a:ext cx="646" cy="15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3" imgW="164957" imgH="406048" progId="Equation.3">
                      <p:embed/>
                    </p:oleObj>
                  </mc:Choice>
                  <mc:Fallback>
                    <p:oleObj name="Equation" r:id="rId13" imgW="164957" imgH="406048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4" y="1023"/>
                            <a:ext cx="646" cy="15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37" name="Line 56"/>
              <p:cNvSpPr>
                <a:spLocks noChangeShapeType="1"/>
              </p:cNvSpPr>
              <p:nvPr/>
            </p:nvSpPr>
            <p:spPr bwMode="auto">
              <a:xfrm>
                <a:off x="2736" y="1776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Rectangle 27"/>
            <p:cNvSpPr>
              <a:spLocks noChangeArrowheads="1"/>
            </p:cNvSpPr>
            <p:nvPr/>
          </p:nvSpPr>
          <p:spPr bwMode="auto">
            <a:xfrm>
              <a:off x="6137539" y="3660182"/>
              <a:ext cx="708299" cy="7880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en-US" sz="2800">
                  <a:latin typeface="Times New Roman" pitchFamily="18" charset="0"/>
                  <a:cs typeface="Times New Roman" pitchFamily="18" charset="0"/>
                </a:rPr>
                <a:t>&gt;</a:t>
              </a:r>
            </a:p>
          </p:txBody>
        </p:sp>
        <p:graphicFrame>
          <p:nvGraphicFramePr>
            <p:cNvPr id="5135" name="Object 59"/>
            <p:cNvGraphicFramePr>
              <a:graphicFrameLocks noChangeAspect="1"/>
            </p:cNvGraphicFramePr>
            <p:nvPr/>
          </p:nvGraphicFramePr>
          <p:xfrm>
            <a:off x="6716034" y="3656872"/>
            <a:ext cx="631228" cy="815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04536" imgH="393359" progId="Equation.DSMT4">
                    <p:embed/>
                  </p:oleObj>
                </mc:Choice>
                <mc:Fallback>
                  <p:oleObj name="Equation" r:id="rId14" imgW="304536" imgH="39335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6034" y="3656872"/>
                          <a:ext cx="631228" cy="815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4" name="Picture 15" descr="n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5" descr="n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5" descr="n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Rectangle 58"/>
          <p:cNvSpPr/>
          <p:nvPr/>
        </p:nvSpPr>
        <p:spPr>
          <a:xfrm>
            <a:off x="2074565" y="22226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pic>
        <p:nvPicPr>
          <p:cNvPr id="61" name="Picture 15" descr="n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6597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6" grpId="0"/>
      <p:bldP spid="34" grpId="0"/>
      <p:bldP spid="41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Text Box 4"/>
          <p:cNvSpPr txBox="1">
            <a:spLocks noChangeArrowheads="1"/>
          </p:cNvSpPr>
          <p:nvPr/>
        </p:nvSpPr>
        <p:spPr bwMode="auto">
          <a:xfrm>
            <a:off x="264400" y="1749854"/>
            <a:ext cx="712699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en-US" sz="6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( 2 </a:t>
            </a:r>
            <a:r>
              <a:rPr lang="en-US" sz="66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6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158" name="WordArt 12"/>
          <p:cNvSpPr>
            <a:spLocks noChangeArrowheads="1" noChangeShapeType="1" noTextEdit="1"/>
          </p:cNvSpPr>
          <p:nvPr/>
        </p:nvSpPr>
        <p:spPr bwMode="auto">
          <a:xfrm>
            <a:off x="230189" y="3739356"/>
            <a:ext cx="8728075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SO SÁNH PHÂN SỐ</a:t>
            </a:r>
          </a:p>
        </p:txBody>
      </p:sp>
      <p:sp>
        <p:nvSpPr>
          <p:cNvPr id="6148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615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77E8D9B-2785-B269-57DB-8D07B5053BB0}"/>
              </a:ext>
            </a:extLst>
          </p:cNvPr>
          <p:cNvSpPr txBox="1"/>
          <p:nvPr/>
        </p:nvSpPr>
        <p:spPr>
          <a:xfrm>
            <a:off x="34636" y="34212"/>
            <a:ext cx="9109364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CHỦ ĐỀ 10: 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 SỐ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4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545" y="1313640"/>
            <a:ext cx="8963895" cy="2677656"/>
            <a:chOff x="39254" y="875296"/>
            <a:chExt cx="8963895" cy="2677656"/>
          </a:xfrm>
        </p:grpSpPr>
        <p:grpSp>
          <p:nvGrpSpPr>
            <p:cNvPr id="4" name="Group 3"/>
            <p:cNvGrpSpPr/>
            <p:nvPr/>
          </p:nvGrpSpPr>
          <p:grpSpPr>
            <a:xfrm>
              <a:off x="662709" y="875296"/>
              <a:ext cx="8340440" cy="2677656"/>
              <a:chOff x="60039" y="855519"/>
              <a:chExt cx="8340440" cy="2677656"/>
            </a:xfrm>
          </p:grpSpPr>
          <p:sp>
            <p:nvSpPr>
              <p:cNvPr id="23" name="TextBox 4"/>
              <p:cNvSpPr txBox="1">
                <a:spLocks noChangeArrowheads="1"/>
              </p:cNvSpPr>
              <p:nvPr/>
            </p:nvSpPr>
            <p:spPr bwMode="auto">
              <a:xfrm>
                <a:off x="60039" y="855519"/>
                <a:ext cx="8340440" cy="2677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dịch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bệnh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Covid-19,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mỗi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trong3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cuối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2020,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đạt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nhuận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ít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hơn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54676457"/>
                  </p:ext>
                </p:extLst>
              </p:nvPr>
            </p:nvGraphicFramePr>
            <p:xfrm>
              <a:off x="6740239" y="1446879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228600" imgH="393480" progId="Equation.DSMT4">
                      <p:embed/>
                    </p:oleObj>
                  </mc:Choice>
                  <mc:Fallback>
                    <p:oleObj name="Equation" r:id="rId2" imgW="228600" imgH="393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6740239" y="1446879"/>
                            <a:ext cx="488950" cy="84455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61962077"/>
                  </p:ext>
                </p:extLst>
              </p:nvPr>
            </p:nvGraphicFramePr>
            <p:xfrm>
              <a:off x="3660489" y="2194347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228600" imgH="393480" progId="Equation.DSMT4">
                      <p:embed/>
                    </p:oleObj>
                  </mc:Choice>
                  <mc:Fallback>
                    <p:oleObj name="Equation" r:id="rId4" imgW="228600" imgH="393480" progId="Equation.DSMT4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60489" y="2194347"/>
                            <a:ext cx="488950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5259" name="Picture 13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4" y="1038084"/>
              <a:ext cx="658091" cy="658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36415" y="4114800"/>
            <a:ext cx="611678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-5 &lt; -2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08500"/>
              </p:ext>
            </p:extLst>
          </p:nvPr>
        </p:nvGraphicFramePr>
        <p:xfrm>
          <a:off x="2678906" y="4025932"/>
          <a:ext cx="11953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78906" y="4025932"/>
                        <a:ext cx="1195388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2400" y="4672656"/>
            <a:ext cx="7391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nhuận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90600" y="5486399"/>
            <a:ext cx="7391400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717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218208" y="4376410"/>
            <a:ext cx="290599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-3 &gt; -5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599641"/>
              </p:ext>
            </p:extLst>
          </p:nvPr>
        </p:nvGraphicFramePr>
        <p:xfrm>
          <a:off x="2526507" y="4355628"/>
          <a:ext cx="11953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393480" progId="Equation.DSMT4">
                  <p:embed/>
                </p:oleObj>
              </mc:Choice>
              <mc:Fallback>
                <p:oleObj name="Equation" r:id="rId2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26507" y="4355628"/>
                        <a:ext cx="1195388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1245" y="1739205"/>
            <a:ext cx="8839200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nòa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2559" y="3117850"/>
            <a:ext cx="6116785" cy="844550"/>
            <a:chOff x="422559" y="2778125"/>
            <a:chExt cx="6116785" cy="844550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422559" y="2938790"/>
              <a:ext cx="611678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So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7063006"/>
                </p:ext>
              </p:extLst>
            </p:nvPr>
          </p:nvGraphicFramePr>
          <p:xfrm>
            <a:off x="2787650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28600" imgH="393480" progId="Equation.DSMT4">
                    <p:embed/>
                  </p:oleObj>
                </mc:Choice>
                <mc:Fallback>
                  <p:oleObj name="Equation" r:id="rId4" imgW="228600" imgH="39348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7650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7848"/>
                </p:ext>
              </p:extLst>
            </p:nvPr>
          </p:nvGraphicFramePr>
          <p:xfrm>
            <a:off x="3810000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28600" imgH="393480" progId="Equation.DSMT4">
                    <p:embed/>
                  </p:oleObj>
                </mc:Choice>
                <mc:Fallback>
                  <p:oleObj name="Equation" r:id="rId6" imgW="228600" imgH="39348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286001" y="3820180"/>
            <a:ext cx="1676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1245" y="5389418"/>
            <a:ext cx="8925792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1546" y="1154430"/>
            <a:ext cx="1893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</p:spTree>
    <p:extLst>
      <p:ext uri="{BB962C8B-B14F-4D97-AF65-F5344CB8AC3E}">
        <p14:creationId xmlns:p14="http://schemas.microsoft.com/office/powerpoint/2010/main" val="209362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0" grpId="0" animBg="1"/>
      <p:bldP spid="19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721019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51245" y="4636394"/>
            <a:ext cx="290599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4 &gt; -2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218938"/>
              </p:ext>
            </p:extLst>
          </p:nvPr>
        </p:nvGraphicFramePr>
        <p:xfrm>
          <a:off x="1295400" y="2824701"/>
          <a:ext cx="10334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393480" progId="Equation.DSMT4">
                  <p:embed/>
                </p:oleObj>
              </mc:Choice>
              <mc:Fallback>
                <p:oleObj name="Equation" r:id="rId2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5400" y="2824701"/>
                        <a:ext cx="103346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6415" y="1404899"/>
            <a:ext cx="6116785" cy="844550"/>
            <a:chOff x="422559" y="2778125"/>
            <a:chExt cx="6116785" cy="844550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422559" y="2938790"/>
              <a:ext cx="611678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TH: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So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 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903646"/>
                </p:ext>
              </p:extLst>
            </p:nvPr>
          </p:nvGraphicFramePr>
          <p:xfrm>
            <a:off x="2479962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28600" imgH="393480" progId="Equation.DSMT4">
                    <p:embed/>
                  </p:oleObj>
                </mc:Choice>
                <mc:Fallback>
                  <p:oleObj name="Equation" r:id="rId4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9962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2376920"/>
                </p:ext>
              </p:extLst>
            </p:nvPr>
          </p:nvGraphicFramePr>
          <p:xfrm>
            <a:off x="3480951" y="277812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28600" imgH="393480" progId="Equation.DSMT4">
                    <p:embed/>
                  </p:oleObj>
                </mc:Choice>
                <mc:Fallback>
                  <p:oleObj name="Equation" r:id="rId6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0951" y="277812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2743200" y="2329190"/>
            <a:ext cx="1676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314997"/>
              </p:ext>
            </p:extLst>
          </p:nvPr>
        </p:nvGraphicFramePr>
        <p:xfrm>
          <a:off x="1219200" y="3657600"/>
          <a:ext cx="11969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393480" progId="Equation.DSMT4">
                  <p:embed/>
                </p:oleObj>
              </mc:Choice>
              <mc:Fallback>
                <p:oleObj name="Equation" r:id="rId8" imgW="55872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0"/>
                        <a:ext cx="11969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248727"/>
              </p:ext>
            </p:extLst>
          </p:nvPr>
        </p:nvGraphicFramePr>
        <p:xfrm>
          <a:off x="2317750" y="4544868"/>
          <a:ext cx="10350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82400" imgH="393480" progId="Equation.DSMT4">
                  <p:embed/>
                </p:oleObj>
              </mc:Choice>
              <mc:Fallback>
                <p:oleObj name="Equation" r:id="rId10" imgW="482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4544868"/>
                        <a:ext cx="10350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69683"/>
              </p:ext>
            </p:extLst>
          </p:nvPr>
        </p:nvGraphicFramePr>
        <p:xfrm>
          <a:off x="4267200" y="4501812"/>
          <a:ext cx="11985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8720" imgH="393480" progId="Equation.DSMT4">
                  <p:embed/>
                </p:oleObj>
              </mc:Choice>
              <mc:Fallback>
                <p:oleObj name="Equation" r:id="rId12" imgW="55872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01812"/>
                        <a:ext cx="11985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1245" y="2938790"/>
            <a:ext cx="129655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3459016" y="4662477"/>
            <a:ext cx="115512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hay</a:t>
            </a:r>
          </a:p>
        </p:txBody>
      </p:sp>
    </p:spTree>
    <p:extLst>
      <p:ext uri="{BB962C8B-B14F-4D97-AF65-F5344CB8AC3E}">
        <p14:creationId xmlns:p14="http://schemas.microsoft.com/office/powerpoint/2010/main" val="160061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151245" y="4932833"/>
            <a:ext cx="290599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717659"/>
              </p:ext>
            </p:extLst>
          </p:nvPr>
        </p:nvGraphicFramePr>
        <p:xfrm>
          <a:off x="1143000" y="2648555"/>
          <a:ext cx="14128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393480" progId="Equation.DSMT4">
                  <p:embed/>
                </p:oleObj>
              </mc:Choice>
              <mc:Fallback>
                <p:oleObj name="Equation" r:id="rId2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2648555"/>
                        <a:ext cx="141287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429000" y="2286000"/>
            <a:ext cx="1676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318152"/>
              </p:ext>
            </p:extLst>
          </p:nvPr>
        </p:nvGraphicFramePr>
        <p:xfrm>
          <a:off x="2759869" y="2648555"/>
          <a:ext cx="10334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393480" progId="Equation.DSMT4">
                  <p:embed/>
                </p:oleObj>
              </mc:Choice>
              <mc:Fallback>
                <p:oleObj name="Equation" r:id="rId4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869" y="2648555"/>
                        <a:ext cx="103346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1245" y="2809220"/>
            <a:ext cx="129655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100693" y="4967469"/>
            <a:ext cx="115512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1545" y="990600"/>
            <a:ext cx="8599055" cy="1419025"/>
            <a:chOff x="11545" y="990600"/>
            <a:chExt cx="8599055" cy="1419025"/>
          </a:xfrm>
        </p:grpSpPr>
        <p:grpSp>
          <p:nvGrpSpPr>
            <p:cNvPr id="7" name="Group 6"/>
            <p:cNvGrpSpPr/>
            <p:nvPr/>
          </p:nvGrpSpPr>
          <p:grpSpPr>
            <a:xfrm>
              <a:off x="762000" y="990600"/>
              <a:ext cx="7848600" cy="1419025"/>
              <a:chOff x="-587811" y="2531419"/>
              <a:chExt cx="7848600" cy="1419025"/>
            </a:xfrm>
          </p:grpSpPr>
          <p:sp>
            <p:nvSpPr>
              <p:cNvPr id="14" name="TextBox 4"/>
              <p:cNvSpPr txBox="1">
                <a:spLocks noChangeArrowheads="1"/>
              </p:cNvSpPr>
              <p:nvPr/>
            </p:nvSpPr>
            <p:spPr bwMode="auto">
              <a:xfrm>
                <a:off x="-587811" y="2565449"/>
                <a:ext cx="7848600" cy="138499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Đưa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về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dạng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dương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rồi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latin typeface="Times New Roman" pitchFamily="18" charset="0"/>
                    <a:cs typeface="Times New Roman" pitchFamily="18" charset="0"/>
                  </a:rPr>
                  <a:t>chúng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  <p:graphicFrame>
            <p:nvGraphicFramePr>
              <p:cNvPr id="2" name="Object 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3300005"/>
                  </p:ext>
                </p:extLst>
              </p:nvPr>
            </p:nvGraphicFramePr>
            <p:xfrm>
              <a:off x="1977874" y="2559858"/>
              <a:ext cx="652463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304560" imgH="393480" progId="Equation.DSMT4">
                      <p:embed/>
                    </p:oleObj>
                  </mc:Choice>
                  <mc:Fallback>
                    <p:oleObj name="Equation" r:id="rId6" imgW="30456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77874" y="2559858"/>
                            <a:ext cx="652463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5907049"/>
                  </p:ext>
                </p:extLst>
              </p:nvPr>
            </p:nvGraphicFramePr>
            <p:xfrm>
              <a:off x="3092014" y="2531419"/>
              <a:ext cx="488950" cy="844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28600" imgH="393480" progId="Equation.DSMT4">
                      <p:embed/>
                    </p:oleObj>
                  </mc:Choice>
                  <mc:Fallback>
                    <p:oleObj name="Equation" r:id="rId8" imgW="22860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92014" y="2531419"/>
                            <a:ext cx="488950" cy="8445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41986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5" y="1372332"/>
              <a:ext cx="806885" cy="707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069773" y="2858134"/>
            <a:ext cx="180801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MSC: 45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523132"/>
              </p:ext>
            </p:extLst>
          </p:nvPr>
        </p:nvGraphicFramePr>
        <p:xfrm>
          <a:off x="830263" y="3670300"/>
          <a:ext cx="20383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393480" progId="Equation.DSMT4">
                  <p:embed/>
                </p:oleObj>
              </mc:Choice>
              <mc:Fallback>
                <p:oleObj name="Equation" r:id="rId11" imgW="952200" imgH="393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70300"/>
                        <a:ext cx="20383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438396"/>
              </p:ext>
            </p:extLst>
          </p:nvPr>
        </p:nvGraphicFramePr>
        <p:xfrm>
          <a:off x="3790156" y="3657600"/>
          <a:ext cx="17922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38080" imgH="393480" progId="Equation.DSMT4">
                  <p:embed/>
                </p:oleObj>
              </mc:Choice>
              <mc:Fallback>
                <p:oleObj name="Equation" r:id="rId13" imgW="8380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156" y="3657600"/>
                        <a:ext cx="17922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438400" y="6019800"/>
            <a:ext cx="5867400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925836"/>
              </p:ext>
            </p:extLst>
          </p:nvPr>
        </p:nvGraphicFramePr>
        <p:xfrm>
          <a:off x="863600" y="4772168"/>
          <a:ext cx="11684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45760" imgH="393480" progId="Equation.DSMT4">
                  <p:embed/>
                </p:oleObj>
              </mc:Choice>
              <mc:Fallback>
                <p:oleObj name="Equation" r:id="rId15" imgW="5457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772168"/>
                        <a:ext cx="11684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70246"/>
              </p:ext>
            </p:extLst>
          </p:nvPr>
        </p:nvGraphicFramePr>
        <p:xfrm>
          <a:off x="2909888" y="4806804"/>
          <a:ext cx="13573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34680" imgH="393480" progId="Equation.DSMT4">
                  <p:embed/>
                </p:oleObj>
              </mc:Choice>
              <mc:Fallback>
                <p:oleObj name="Equation" r:id="rId17" imgW="63468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4806804"/>
                        <a:ext cx="13573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5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3" grpId="0"/>
      <p:bldP spid="19" grpId="0"/>
      <p:bldP spid="16" grpId="0"/>
      <p:bldP spid="17" grpId="0"/>
      <p:bldP spid="18" grpId="0"/>
      <p:bldP spid="20" grpId="0" animBg="1"/>
      <p:bldP spid="2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52003" y="4444249"/>
            <a:ext cx="145299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057239" y="3880899"/>
            <a:ext cx="16764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2961702" y="6205933"/>
            <a:ext cx="115512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401" y="3100743"/>
            <a:ext cx="5322454" cy="844550"/>
            <a:chOff x="11546" y="3268335"/>
            <a:chExt cx="5322454" cy="844550"/>
          </a:xfrm>
        </p:grpSpPr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11546" y="3429000"/>
              <a:ext cx="53224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TH: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: a)       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8561079"/>
                </p:ext>
              </p:extLst>
            </p:nvPr>
          </p:nvGraphicFramePr>
          <p:xfrm>
            <a:off x="2545195" y="3268335"/>
            <a:ext cx="488950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8600" imgH="393480" progId="Equation.DSMT4">
                    <p:embed/>
                  </p:oleObj>
                </mc:Choice>
                <mc:Fallback>
                  <p:oleObj name="Equation" r:id="rId2" imgW="2286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195" y="3268335"/>
                          <a:ext cx="488950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3381843"/>
                </p:ext>
              </p:extLst>
            </p:nvPr>
          </p:nvGraphicFramePr>
          <p:xfrm>
            <a:off x="3777534" y="3268335"/>
            <a:ext cx="650875" cy="844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4560" imgH="393480" progId="Equation.DSMT4">
                    <p:embed/>
                  </p:oleObj>
                </mc:Choice>
                <mc:Fallback>
                  <p:oleObj name="Equation" r:id="rId4" imgW="3045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534" y="3268335"/>
                          <a:ext cx="650875" cy="844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151245" y="1739205"/>
            <a:ext cx="8839200" cy="138499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11546" y="1154430"/>
            <a:ext cx="1893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623773"/>
              </p:ext>
            </p:extLst>
          </p:nvPr>
        </p:nvGraphicFramePr>
        <p:xfrm>
          <a:off x="1660525" y="4283584"/>
          <a:ext cx="4889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93480" progId="Equation.DSMT4">
                  <p:embed/>
                </p:oleObj>
              </mc:Choice>
              <mc:Fallback>
                <p:oleObj name="Equation" r:id="rId6" imgW="22860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283584"/>
                        <a:ext cx="48895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055110"/>
              </p:ext>
            </p:extLst>
          </p:nvPr>
        </p:nvGraphicFramePr>
        <p:xfrm>
          <a:off x="2989549" y="5257800"/>
          <a:ext cx="2060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160" imgH="393480" progId="Equation.DSMT4">
                  <p:embed/>
                </p:oleObj>
              </mc:Choice>
              <mc:Fallback>
                <p:oleObj name="Equation" r:id="rId8" imgW="965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549" y="5257800"/>
                        <a:ext cx="20605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09600" y="6180465"/>
            <a:ext cx="946727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Vì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515640"/>
              </p:ext>
            </p:extLst>
          </p:nvPr>
        </p:nvGraphicFramePr>
        <p:xfrm>
          <a:off x="1352263" y="6019800"/>
          <a:ext cx="152241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393480" progId="Equation.DSMT4">
                  <p:embed/>
                </p:oleObj>
              </mc:Choice>
              <mc:Fallback>
                <p:oleObj name="Equation" r:id="rId10" imgW="7110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263" y="6019800"/>
                        <a:ext cx="1522412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82806"/>
              </p:ext>
            </p:extLst>
          </p:nvPr>
        </p:nvGraphicFramePr>
        <p:xfrm>
          <a:off x="3701763" y="6045923"/>
          <a:ext cx="13858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7640" imgH="393480" progId="Equation.DSMT4">
                  <p:embed/>
                </p:oleObj>
              </mc:Choice>
              <mc:Fallback>
                <p:oleObj name="Equation" r:id="rId12" imgW="6476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63" y="6045923"/>
                        <a:ext cx="13858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713490"/>
              </p:ext>
            </p:extLst>
          </p:nvPr>
        </p:nvGraphicFramePr>
        <p:xfrm>
          <a:off x="2230437" y="4283584"/>
          <a:ext cx="209232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77760" imgH="393480" progId="Equation.DSMT4">
                  <p:embed/>
                </p:oleObj>
              </mc:Choice>
              <mc:Fallback>
                <p:oleObj name="Equation" r:id="rId14" imgW="977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7" y="4283584"/>
                        <a:ext cx="209232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739232"/>
              </p:ext>
            </p:extLst>
          </p:nvPr>
        </p:nvGraphicFramePr>
        <p:xfrm>
          <a:off x="1579562" y="5181600"/>
          <a:ext cx="6508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04560" imgH="393480" progId="Equation.DSMT4">
                  <p:embed/>
                </p:oleObj>
              </mc:Choice>
              <mc:Fallback>
                <p:oleObj name="Equation" r:id="rId16" imgW="3045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2" y="5181600"/>
                        <a:ext cx="650875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052010"/>
              </p:ext>
            </p:extLst>
          </p:nvPr>
        </p:nvGraphicFramePr>
        <p:xfrm>
          <a:off x="2257711" y="5181600"/>
          <a:ext cx="73183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42720" imgH="393480" progId="Equation.DSMT4">
                  <p:embed/>
                </p:oleObj>
              </mc:Choice>
              <mc:Fallback>
                <p:oleObj name="Equation" r:id="rId18" imgW="342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711" y="5181600"/>
                        <a:ext cx="73183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37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9" grpId="0"/>
      <p:bldP spid="17" grpId="0"/>
      <p:bldP spid="22" grpId="0" animBg="1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2669874" y="18288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endParaRPr lang="en-US" altLang="en-US" sz="3200" b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p:grpSp>
        <p:nvGrpSpPr>
          <p:cNvPr id="10268" name="Group 19"/>
          <p:cNvGrpSpPr>
            <a:grpSpLocks/>
          </p:cNvGrpSpPr>
          <p:nvPr/>
        </p:nvGrpSpPr>
        <p:grpSpPr bwMode="auto">
          <a:xfrm>
            <a:off x="25401" y="1100487"/>
            <a:ext cx="4698464" cy="914485"/>
            <a:chOff x="2832" y="2928"/>
            <a:chExt cx="2960" cy="576"/>
          </a:xfrm>
        </p:grpSpPr>
        <p:pic>
          <p:nvPicPr>
            <p:cNvPr id="10269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8" y="2928"/>
              <a:ext cx="44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0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2" y="2928"/>
              <a:ext cx="430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1" name="Text Box 17"/>
            <p:cNvSpPr txBox="1">
              <a:spLocks noChangeArrowheads="1"/>
            </p:cNvSpPr>
            <p:nvPr/>
          </p:nvSpPr>
          <p:spPr bwMode="auto">
            <a:xfrm>
              <a:off x="2832" y="3024"/>
              <a:ext cx="290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B050"/>
                  </a:solidFill>
                  <a:latin typeface="Times New Roman" pitchFamily="18" charset="0"/>
                </a:rPr>
                <a:t>TH:</a:t>
              </a:r>
              <a:r>
                <a:rPr lang="en-US" altLang="en-US" b="1" dirty="0">
                  <a:latin typeface="Times New Roman" pitchFamily="18" charset="0"/>
                </a:rPr>
                <a:t> So </a:t>
              </a:r>
              <a:r>
                <a:rPr lang="en-US" altLang="en-US" b="1" dirty="0" err="1">
                  <a:latin typeface="Times New Roman" pitchFamily="18" charset="0"/>
                </a:rPr>
                <a:t>sánh</a:t>
              </a:r>
              <a:r>
                <a:rPr lang="en-US" altLang="en-US" b="1" dirty="0">
                  <a:latin typeface="Times New Roman" pitchFamily="18" charset="0"/>
                </a:rPr>
                <a:t> : b)         </a:t>
              </a:r>
              <a:r>
                <a:rPr lang="en-US" altLang="en-US" b="1" dirty="0" err="1">
                  <a:latin typeface="Times New Roman" pitchFamily="18" charset="0"/>
                </a:rPr>
                <a:t>và</a:t>
              </a:r>
              <a:endParaRPr lang="en-US" altLang="en-US" b="1" dirty="0">
                <a:latin typeface="Times New Roman" pitchFamily="18" charset="0"/>
              </a:endParaRPr>
            </a:p>
          </p:txBody>
        </p:sp>
      </p:grpSp>
      <p:sp>
        <p:nvSpPr>
          <p:cNvPr id="95" name="Rectangle 170"/>
          <p:cNvSpPr>
            <a:spLocks noChangeArrowheads="1"/>
          </p:cNvSpPr>
          <p:nvPr/>
        </p:nvSpPr>
        <p:spPr bwMode="auto">
          <a:xfrm>
            <a:off x="2417763" y="5584824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vi-VN" altLang="en-US" sz="2800">
                <a:solidFill>
                  <a:srgbClr val="0000CC"/>
                </a:solidFill>
                <a:latin typeface="Times New Roman" pitchFamily="18" charset="0"/>
              </a:rPr>
              <a:t>Vậy</a:t>
            </a:r>
            <a:endParaRPr lang="en-US" altLang="en-US" sz="28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2462213" y="4078287"/>
            <a:ext cx="1897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Vì</a:t>
            </a:r>
            <a:r>
              <a:rPr lang="en-US" altLang="en-US">
                <a:latin typeface="Times New Roman" pitchFamily="18" charset="0"/>
              </a:rPr>
              <a:t> –</a:t>
            </a:r>
            <a:r>
              <a:rPr lang="vi-VN" altLang="en-US">
                <a:latin typeface="Times New Roman" pitchFamily="18" charset="0"/>
              </a:rPr>
              <a:t> 4 &lt; 5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2249488" y="2357437"/>
            <a:ext cx="153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Ta có: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1851025" y="2363787"/>
            <a:ext cx="608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>
                <a:latin typeface="Times New Roman" pitchFamily="18" charset="0"/>
              </a:rPr>
              <a:t>b)</a:t>
            </a:r>
            <a:endParaRPr lang="en-US" altLang="en-US">
              <a:latin typeface="Times New Roman" pitchFamily="18" charset="0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86131"/>
              </p:ext>
            </p:extLst>
          </p:nvPr>
        </p:nvGraphicFramePr>
        <p:xfrm>
          <a:off x="3421063" y="2287587"/>
          <a:ext cx="136048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419" imgH="393529" progId="Equation.DSMT4">
                  <p:embed/>
                </p:oleObj>
              </mc:Choice>
              <mc:Fallback>
                <p:oleObj name="Equation" r:id="rId4" imgW="64741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2287587"/>
                        <a:ext cx="1360487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895446"/>
              </p:ext>
            </p:extLst>
          </p:nvPr>
        </p:nvGraphicFramePr>
        <p:xfrm>
          <a:off x="3419475" y="3114674"/>
          <a:ext cx="11747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558" imgH="393529" progId="Equation.DSMT4">
                  <p:embed/>
                </p:oleObj>
              </mc:Choice>
              <mc:Fallback>
                <p:oleObj name="Equation" r:id="rId6" imgW="55855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114674"/>
                        <a:ext cx="1174750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417763" y="4554537"/>
            <a:ext cx="1820862" cy="827087"/>
            <a:chOff x="5148273" y="4833938"/>
            <a:chExt cx="1820852" cy="827087"/>
          </a:xfrm>
        </p:grpSpPr>
        <p:sp>
          <p:nvSpPr>
            <p:cNvPr id="10262" name="Text Box 19"/>
            <p:cNvSpPr txBox="1">
              <a:spLocks noChangeArrowheads="1"/>
            </p:cNvSpPr>
            <p:nvPr/>
          </p:nvSpPr>
          <p:spPr bwMode="auto">
            <a:xfrm>
              <a:off x="5148273" y="4949403"/>
              <a:ext cx="909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itchFamily="18" charset="0"/>
                </a:rPr>
                <a:t>nên</a:t>
              </a:r>
            </a:p>
          </p:txBody>
        </p:sp>
        <p:graphicFrame>
          <p:nvGraphicFramePr>
            <p:cNvPr id="10263" name="Object 101"/>
            <p:cNvGraphicFramePr>
              <a:graphicFrameLocks noChangeAspect="1"/>
            </p:cNvGraphicFramePr>
            <p:nvPr/>
          </p:nvGraphicFramePr>
          <p:xfrm>
            <a:off x="5953125" y="4833938"/>
            <a:ext cx="1016000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82391" imgH="393529" progId="Equation.DSMT4">
                    <p:embed/>
                  </p:oleObj>
                </mc:Choice>
                <mc:Fallback>
                  <p:oleObj name="Equation" r:id="rId8" imgW="482391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125" y="4833938"/>
                          <a:ext cx="1016000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499493"/>
              </p:ext>
            </p:extLst>
          </p:nvPr>
        </p:nvGraphicFramePr>
        <p:xfrm>
          <a:off x="3630613" y="5394324"/>
          <a:ext cx="14954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0891" imgH="393529" progId="Equation.DSMT4">
                  <p:embed/>
                </p:oleObj>
              </mc:Choice>
              <mc:Fallback>
                <p:oleObj name="Equation" r:id="rId10" imgW="71089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5394324"/>
                        <a:ext cx="149542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68260"/>
              </p:ext>
            </p:extLst>
          </p:nvPr>
        </p:nvGraphicFramePr>
        <p:xfrm>
          <a:off x="4738688" y="2284412"/>
          <a:ext cx="747712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55292" imgH="393359" progId="Equation.DSMT4">
                  <p:embed/>
                </p:oleObj>
              </mc:Choice>
              <mc:Fallback>
                <p:oleObj name="Equation" r:id="rId12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2284412"/>
                        <a:ext cx="747712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0" y="609600"/>
            <a:ext cx="655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3"/>
          <p:cNvSpPr txBox="1">
            <a:spLocks noChangeArrowheads="1"/>
          </p:cNvSpPr>
          <p:nvPr/>
        </p:nvSpPr>
        <p:spPr bwMode="auto">
          <a:xfrm>
            <a:off x="11545" y="13133"/>
            <a:ext cx="9118600" cy="646331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3:  SO SÁNH PHÂN SỐ</a:t>
            </a: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1645017" y="3630612"/>
            <a:ext cx="6157696" cy="954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7" name="TextBox 4"/>
          <p:cNvSpPr txBox="1">
            <a:spLocks noChangeArrowheads="1"/>
          </p:cNvSpPr>
          <p:nvPr/>
        </p:nvSpPr>
        <p:spPr bwMode="auto">
          <a:xfrm>
            <a:off x="159236" y="6248400"/>
            <a:ext cx="8823217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ý: Ta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82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95" grpId="0"/>
      <p:bldP spid="97" grpId="0"/>
      <p:bldP spid="98" grpId="0"/>
      <p:bldP spid="99" grpId="0"/>
      <p:bldP spid="46" grpId="0" animBg="1"/>
      <p:bldP spid="46" grpId="1" animBg="1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1042</Words>
  <Application>Microsoft Office PowerPoint</Application>
  <PresentationFormat>On-screen Show (4:3)</PresentationFormat>
  <Paragraphs>142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BICHTUYEN</cp:lastModifiedBy>
  <cp:revision>108</cp:revision>
  <dcterms:created xsi:type="dcterms:W3CDTF">2021-07-27T23:26:22Z</dcterms:created>
  <dcterms:modified xsi:type="dcterms:W3CDTF">2022-08-04T06:01:51Z</dcterms:modified>
</cp:coreProperties>
</file>